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1" r:id="rId5"/>
    <p:sldId id="272" r:id="rId6"/>
    <p:sldId id="259" r:id="rId7"/>
    <p:sldId id="260" r:id="rId8"/>
    <p:sldId id="268" r:id="rId9"/>
    <p:sldId id="261" r:id="rId10"/>
    <p:sldId id="273" r:id="rId11"/>
    <p:sldId id="262" r:id="rId12"/>
    <p:sldId id="263" r:id="rId13"/>
    <p:sldId id="265" r:id="rId14"/>
    <p:sldId id="266" r:id="rId15"/>
    <p:sldId id="270" r:id="rId16"/>
    <p:sldId id="269" r:id="rId17"/>
    <p:sldId id="274" r:id="rId18"/>
    <p:sldId id="275" r:id="rId19"/>
    <p:sldId id="276" r:id="rId20"/>
    <p:sldId id="267" r:id="rId21"/>
    <p:sldId id="277" r:id="rId22"/>
    <p:sldId id="278"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10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image1.png>
</file>

<file path=ppt/media/image10.png>
</file>

<file path=ppt/media/image11.jpeg>
</file>

<file path=ppt/media/image12.jpeg>
</file>

<file path=ppt/media/image2.jpeg>
</file>

<file path=ppt/media/image3.png>
</file>

<file path=ppt/media/image4.jpeg>
</file>

<file path=ppt/media/image5.jpeg>
</file>

<file path=ppt/media/image6.jpeg>
</file>

<file path=ppt/media/image7.gif>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7E5CE-9FE0-4EC3-9766-E49613A2A0E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3ABD9B3-9245-44BA-AEE3-740AF20A4F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DCA4FA5-5785-4038-8316-74C3DA5A0A0C}"/>
              </a:ext>
            </a:extLst>
          </p:cNvPr>
          <p:cNvSpPr>
            <a:spLocks noGrp="1"/>
          </p:cNvSpPr>
          <p:nvPr>
            <p:ph type="dt" sz="half" idx="10"/>
          </p:nvPr>
        </p:nvSpPr>
        <p:spPr/>
        <p:txBody>
          <a:bodyPr/>
          <a:lstStyle/>
          <a:p>
            <a:fld id="{436801BC-C797-43A8-A8FC-C53DD4E34EB4}" type="datetimeFigureOut">
              <a:rPr lang="en-IN" smtClean="0"/>
              <a:t>29-05-2023</a:t>
            </a:fld>
            <a:endParaRPr lang="en-IN"/>
          </a:p>
        </p:txBody>
      </p:sp>
      <p:sp>
        <p:nvSpPr>
          <p:cNvPr id="5" name="Footer Placeholder 4">
            <a:extLst>
              <a:ext uri="{FF2B5EF4-FFF2-40B4-BE49-F238E27FC236}">
                <a16:creationId xmlns:a16="http://schemas.microsoft.com/office/drawing/2014/main" id="{38685554-8EC8-44C7-87DD-DE4BC3FFB25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8E8B53-18FC-45D2-AD11-D28041A0623B}"/>
              </a:ext>
            </a:extLst>
          </p:cNvPr>
          <p:cNvSpPr>
            <a:spLocks noGrp="1"/>
          </p:cNvSpPr>
          <p:nvPr>
            <p:ph type="sldNum" sz="quarter" idx="12"/>
          </p:nvPr>
        </p:nvSpPr>
        <p:spPr/>
        <p:txBody>
          <a:bodyPr/>
          <a:lstStyle/>
          <a:p>
            <a:fld id="{81FE49AD-81D1-42A8-BAB4-3C7C25BAA963}" type="slidenum">
              <a:rPr lang="en-IN" smtClean="0"/>
              <a:t>‹#›</a:t>
            </a:fld>
            <a:endParaRPr lang="en-IN"/>
          </a:p>
        </p:txBody>
      </p:sp>
    </p:spTree>
    <p:extLst>
      <p:ext uri="{BB962C8B-B14F-4D97-AF65-F5344CB8AC3E}">
        <p14:creationId xmlns:p14="http://schemas.microsoft.com/office/powerpoint/2010/main" val="698358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FBD84-A252-420E-B335-9B7AB818C95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1E50CED-72AB-4B99-B31C-A121A63F47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B2102E-43F7-4E1F-8B2D-323B77EE52C6}"/>
              </a:ext>
            </a:extLst>
          </p:cNvPr>
          <p:cNvSpPr>
            <a:spLocks noGrp="1"/>
          </p:cNvSpPr>
          <p:nvPr>
            <p:ph type="dt" sz="half" idx="10"/>
          </p:nvPr>
        </p:nvSpPr>
        <p:spPr/>
        <p:txBody>
          <a:bodyPr/>
          <a:lstStyle/>
          <a:p>
            <a:fld id="{436801BC-C797-43A8-A8FC-C53DD4E34EB4}" type="datetimeFigureOut">
              <a:rPr lang="en-IN" smtClean="0"/>
              <a:t>29-05-2023</a:t>
            </a:fld>
            <a:endParaRPr lang="en-IN"/>
          </a:p>
        </p:txBody>
      </p:sp>
      <p:sp>
        <p:nvSpPr>
          <p:cNvPr id="5" name="Footer Placeholder 4">
            <a:extLst>
              <a:ext uri="{FF2B5EF4-FFF2-40B4-BE49-F238E27FC236}">
                <a16:creationId xmlns:a16="http://schemas.microsoft.com/office/drawing/2014/main" id="{6CD93E34-9350-4A7C-930D-6A0977237E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AC2484C-C4CD-477B-996F-ECA24FD14718}"/>
              </a:ext>
            </a:extLst>
          </p:cNvPr>
          <p:cNvSpPr>
            <a:spLocks noGrp="1"/>
          </p:cNvSpPr>
          <p:nvPr>
            <p:ph type="sldNum" sz="quarter" idx="12"/>
          </p:nvPr>
        </p:nvSpPr>
        <p:spPr/>
        <p:txBody>
          <a:bodyPr/>
          <a:lstStyle/>
          <a:p>
            <a:fld id="{81FE49AD-81D1-42A8-BAB4-3C7C25BAA963}" type="slidenum">
              <a:rPr lang="en-IN" smtClean="0"/>
              <a:t>‹#›</a:t>
            </a:fld>
            <a:endParaRPr lang="en-IN"/>
          </a:p>
        </p:txBody>
      </p:sp>
    </p:spTree>
    <p:extLst>
      <p:ext uri="{BB962C8B-B14F-4D97-AF65-F5344CB8AC3E}">
        <p14:creationId xmlns:p14="http://schemas.microsoft.com/office/powerpoint/2010/main" val="3534419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5389E0-F307-47D9-A211-B2664AEBF36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288668E-892D-4492-BBFD-424A52E4AB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7C7D1DA-74E0-407E-A27C-C5E0B768BD50}"/>
              </a:ext>
            </a:extLst>
          </p:cNvPr>
          <p:cNvSpPr>
            <a:spLocks noGrp="1"/>
          </p:cNvSpPr>
          <p:nvPr>
            <p:ph type="dt" sz="half" idx="10"/>
          </p:nvPr>
        </p:nvSpPr>
        <p:spPr/>
        <p:txBody>
          <a:bodyPr/>
          <a:lstStyle/>
          <a:p>
            <a:fld id="{436801BC-C797-43A8-A8FC-C53DD4E34EB4}" type="datetimeFigureOut">
              <a:rPr lang="en-IN" smtClean="0"/>
              <a:t>29-05-2023</a:t>
            </a:fld>
            <a:endParaRPr lang="en-IN"/>
          </a:p>
        </p:txBody>
      </p:sp>
      <p:sp>
        <p:nvSpPr>
          <p:cNvPr id="5" name="Footer Placeholder 4">
            <a:extLst>
              <a:ext uri="{FF2B5EF4-FFF2-40B4-BE49-F238E27FC236}">
                <a16:creationId xmlns:a16="http://schemas.microsoft.com/office/drawing/2014/main" id="{586DF6E8-53E4-4787-A85D-D1C2D8727B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2EA0F42-05B3-4CE8-9B39-BF78DD6CF93C}"/>
              </a:ext>
            </a:extLst>
          </p:cNvPr>
          <p:cNvSpPr>
            <a:spLocks noGrp="1"/>
          </p:cNvSpPr>
          <p:nvPr>
            <p:ph type="sldNum" sz="quarter" idx="12"/>
          </p:nvPr>
        </p:nvSpPr>
        <p:spPr/>
        <p:txBody>
          <a:bodyPr/>
          <a:lstStyle/>
          <a:p>
            <a:fld id="{81FE49AD-81D1-42A8-BAB4-3C7C25BAA963}" type="slidenum">
              <a:rPr lang="en-IN" smtClean="0"/>
              <a:t>‹#›</a:t>
            </a:fld>
            <a:endParaRPr lang="en-IN"/>
          </a:p>
        </p:txBody>
      </p:sp>
    </p:spTree>
    <p:extLst>
      <p:ext uri="{BB962C8B-B14F-4D97-AF65-F5344CB8AC3E}">
        <p14:creationId xmlns:p14="http://schemas.microsoft.com/office/powerpoint/2010/main" val="3771656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245ED-0595-49D5-8ACF-0A3728C97E2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FA27EF2-B92B-4FE4-9252-1E49077668D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63D968-7FB1-451F-9FFB-87499253706B}"/>
              </a:ext>
            </a:extLst>
          </p:cNvPr>
          <p:cNvSpPr>
            <a:spLocks noGrp="1"/>
          </p:cNvSpPr>
          <p:nvPr>
            <p:ph type="dt" sz="half" idx="10"/>
          </p:nvPr>
        </p:nvSpPr>
        <p:spPr/>
        <p:txBody>
          <a:bodyPr/>
          <a:lstStyle/>
          <a:p>
            <a:fld id="{436801BC-C797-43A8-A8FC-C53DD4E34EB4}" type="datetimeFigureOut">
              <a:rPr lang="en-IN" smtClean="0"/>
              <a:t>29-05-2023</a:t>
            </a:fld>
            <a:endParaRPr lang="en-IN"/>
          </a:p>
        </p:txBody>
      </p:sp>
      <p:sp>
        <p:nvSpPr>
          <p:cNvPr id="5" name="Footer Placeholder 4">
            <a:extLst>
              <a:ext uri="{FF2B5EF4-FFF2-40B4-BE49-F238E27FC236}">
                <a16:creationId xmlns:a16="http://schemas.microsoft.com/office/drawing/2014/main" id="{04B4D690-5024-43EF-BEF8-CB70427936B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BE9346-7858-4474-8456-0533CEB168A8}"/>
              </a:ext>
            </a:extLst>
          </p:cNvPr>
          <p:cNvSpPr>
            <a:spLocks noGrp="1"/>
          </p:cNvSpPr>
          <p:nvPr>
            <p:ph type="sldNum" sz="quarter" idx="12"/>
          </p:nvPr>
        </p:nvSpPr>
        <p:spPr/>
        <p:txBody>
          <a:bodyPr/>
          <a:lstStyle/>
          <a:p>
            <a:fld id="{81FE49AD-81D1-42A8-BAB4-3C7C25BAA963}" type="slidenum">
              <a:rPr lang="en-IN" smtClean="0"/>
              <a:t>‹#›</a:t>
            </a:fld>
            <a:endParaRPr lang="en-IN"/>
          </a:p>
        </p:txBody>
      </p:sp>
    </p:spTree>
    <p:extLst>
      <p:ext uri="{BB962C8B-B14F-4D97-AF65-F5344CB8AC3E}">
        <p14:creationId xmlns:p14="http://schemas.microsoft.com/office/powerpoint/2010/main" val="3947422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84400-2DB9-4276-BE6B-91B1D7E0E9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F8A757F-B48D-4C6F-8D72-F09A8BF3D0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C1AEAB-9F22-4AB0-BDFA-20CA58083A76}"/>
              </a:ext>
            </a:extLst>
          </p:cNvPr>
          <p:cNvSpPr>
            <a:spLocks noGrp="1"/>
          </p:cNvSpPr>
          <p:nvPr>
            <p:ph type="dt" sz="half" idx="10"/>
          </p:nvPr>
        </p:nvSpPr>
        <p:spPr/>
        <p:txBody>
          <a:bodyPr/>
          <a:lstStyle/>
          <a:p>
            <a:fld id="{436801BC-C797-43A8-A8FC-C53DD4E34EB4}" type="datetimeFigureOut">
              <a:rPr lang="en-IN" smtClean="0"/>
              <a:t>29-05-2023</a:t>
            </a:fld>
            <a:endParaRPr lang="en-IN"/>
          </a:p>
        </p:txBody>
      </p:sp>
      <p:sp>
        <p:nvSpPr>
          <p:cNvPr id="5" name="Footer Placeholder 4">
            <a:extLst>
              <a:ext uri="{FF2B5EF4-FFF2-40B4-BE49-F238E27FC236}">
                <a16:creationId xmlns:a16="http://schemas.microsoft.com/office/drawing/2014/main" id="{500A2D32-358C-4E30-8972-CE599E4764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13370B-92E1-4F25-9F37-06371618E831}"/>
              </a:ext>
            </a:extLst>
          </p:cNvPr>
          <p:cNvSpPr>
            <a:spLocks noGrp="1"/>
          </p:cNvSpPr>
          <p:nvPr>
            <p:ph type="sldNum" sz="quarter" idx="12"/>
          </p:nvPr>
        </p:nvSpPr>
        <p:spPr/>
        <p:txBody>
          <a:bodyPr/>
          <a:lstStyle/>
          <a:p>
            <a:fld id="{81FE49AD-81D1-42A8-BAB4-3C7C25BAA963}" type="slidenum">
              <a:rPr lang="en-IN" smtClean="0"/>
              <a:t>‹#›</a:t>
            </a:fld>
            <a:endParaRPr lang="en-IN"/>
          </a:p>
        </p:txBody>
      </p:sp>
    </p:spTree>
    <p:extLst>
      <p:ext uri="{BB962C8B-B14F-4D97-AF65-F5344CB8AC3E}">
        <p14:creationId xmlns:p14="http://schemas.microsoft.com/office/powerpoint/2010/main" val="2603466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6979F-5B5A-4B27-8714-AB88420C4E4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5DDCDEB-EB71-4D7E-A7D1-9F0C3174DDA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FF6C64A-6CC7-4C51-8295-21A234B923F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62FAA3E-3AE8-4627-BD47-85A91CC0A5F1}"/>
              </a:ext>
            </a:extLst>
          </p:cNvPr>
          <p:cNvSpPr>
            <a:spLocks noGrp="1"/>
          </p:cNvSpPr>
          <p:nvPr>
            <p:ph type="dt" sz="half" idx="10"/>
          </p:nvPr>
        </p:nvSpPr>
        <p:spPr/>
        <p:txBody>
          <a:bodyPr/>
          <a:lstStyle/>
          <a:p>
            <a:fld id="{436801BC-C797-43A8-A8FC-C53DD4E34EB4}" type="datetimeFigureOut">
              <a:rPr lang="en-IN" smtClean="0"/>
              <a:t>29-05-2023</a:t>
            </a:fld>
            <a:endParaRPr lang="en-IN"/>
          </a:p>
        </p:txBody>
      </p:sp>
      <p:sp>
        <p:nvSpPr>
          <p:cNvPr id="6" name="Footer Placeholder 5">
            <a:extLst>
              <a:ext uri="{FF2B5EF4-FFF2-40B4-BE49-F238E27FC236}">
                <a16:creationId xmlns:a16="http://schemas.microsoft.com/office/drawing/2014/main" id="{049C4D92-D170-41DA-9F8D-B775CD5BA3B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3B831E4-6EE6-4865-ACC0-C4AC0D6CA7EA}"/>
              </a:ext>
            </a:extLst>
          </p:cNvPr>
          <p:cNvSpPr>
            <a:spLocks noGrp="1"/>
          </p:cNvSpPr>
          <p:nvPr>
            <p:ph type="sldNum" sz="quarter" idx="12"/>
          </p:nvPr>
        </p:nvSpPr>
        <p:spPr/>
        <p:txBody>
          <a:bodyPr/>
          <a:lstStyle/>
          <a:p>
            <a:fld id="{81FE49AD-81D1-42A8-BAB4-3C7C25BAA963}" type="slidenum">
              <a:rPr lang="en-IN" smtClean="0"/>
              <a:t>‹#›</a:t>
            </a:fld>
            <a:endParaRPr lang="en-IN"/>
          </a:p>
        </p:txBody>
      </p:sp>
    </p:spTree>
    <p:extLst>
      <p:ext uri="{BB962C8B-B14F-4D97-AF65-F5344CB8AC3E}">
        <p14:creationId xmlns:p14="http://schemas.microsoft.com/office/powerpoint/2010/main" val="10104770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58328-D76F-40A6-A1FC-11B47A288D0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37AA95D-B3F7-4E74-A1AC-8D3BE861D3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6D3CD57-3244-495F-8A19-DC286441979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5380FFF-980B-4979-AE89-F2D77532EC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595024-F4CA-482A-86C2-0D4466A086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EC70F8A-80F4-447F-B103-5535D88ADC07}"/>
              </a:ext>
            </a:extLst>
          </p:cNvPr>
          <p:cNvSpPr>
            <a:spLocks noGrp="1"/>
          </p:cNvSpPr>
          <p:nvPr>
            <p:ph type="dt" sz="half" idx="10"/>
          </p:nvPr>
        </p:nvSpPr>
        <p:spPr/>
        <p:txBody>
          <a:bodyPr/>
          <a:lstStyle/>
          <a:p>
            <a:fld id="{436801BC-C797-43A8-A8FC-C53DD4E34EB4}" type="datetimeFigureOut">
              <a:rPr lang="en-IN" smtClean="0"/>
              <a:t>29-05-2023</a:t>
            </a:fld>
            <a:endParaRPr lang="en-IN"/>
          </a:p>
        </p:txBody>
      </p:sp>
      <p:sp>
        <p:nvSpPr>
          <p:cNvPr id="8" name="Footer Placeholder 7">
            <a:extLst>
              <a:ext uri="{FF2B5EF4-FFF2-40B4-BE49-F238E27FC236}">
                <a16:creationId xmlns:a16="http://schemas.microsoft.com/office/drawing/2014/main" id="{C0B8D028-05C6-4ED8-B2E3-777681CA189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2DE84EE-F591-4F47-93E0-E616FBD54B2A}"/>
              </a:ext>
            </a:extLst>
          </p:cNvPr>
          <p:cNvSpPr>
            <a:spLocks noGrp="1"/>
          </p:cNvSpPr>
          <p:nvPr>
            <p:ph type="sldNum" sz="quarter" idx="12"/>
          </p:nvPr>
        </p:nvSpPr>
        <p:spPr/>
        <p:txBody>
          <a:bodyPr/>
          <a:lstStyle/>
          <a:p>
            <a:fld id="{81FE49AD-81D1-42A8-BAB4-3C7C25BAA963}" type="slidenum">
              <a:rPr lang="en-IN" smtClean="0"/>
              <a:t>‹#›</a:t>
            </a:fld>
            <a:endParaRPr lang="en-IN"/>
          </a:p>
        </p:txBody>
      </p:sp>
    </p:spTree>
    <p:extLst>
      <p:ext uri="{BB962C8B-B14F-4D97-AF65-F5344CB8AC3E}">
        <p14:creationId xmlns:p14="http://schemas.microsoft.com/office/powerpoint/2010/main" val="23252106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E8FE0-E414-4897-9227-0886D98F045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226E976-60F8-4FAD-9550-40E884CFD42E}"/>
              </a:ext>
            </a:extLst>
          </p:cNvPr>
          <p:cNvSpPr>
            <a:spLocks noGrp="1"/>
          </p:cNvSpPr>
          <p:nvPr>
            <p:ph type="dt" sz="half" idx="10"/>
          </p:nvPr>
        </p:nvSpPr>
        <p:spPr/>
        <p:txBody>
          <a:bodyPr/>
          <a:lstStyle/>
          <a:p>
            <a:fld id="{436801BC-C797-43A8-A8FC-C53DD4E34EB4}" type="datetimeFigureOut">
              <a:rPr lang="en-IN" smtClean="0"/>
              <a:t>29-05-2023</a:t>
            </a:fld>
            <a:endParaRPr lang="en-IN"/>
          </a:p>
        </p:txBody>
      </p:sp>
      <p:sp>
        <p:nvSpPr>
          <p:cNvPr id="4" name="Footer Placeholder 3">
            <a:extLst>
              <a:ext uri="{FF2B5EF4-FFF2-40B4-BE49-F238E27FC236}">
                <a16:creationId xmlns:a16="http://schemas.microsoft.com/office/drawing/2014/main" id="{147F6CAE-3EE6-4374-8FEA-08694C997D2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1F90599-6871-40D4-B8CE-129BC4169505}"/>
              </a:ext>
            </a:extLst>
          </p:cNvPr>
          <p:cNvSpPr>
            <a:spLocks noGrp="1"/>
          </p:cNvSpPr>
          <p:nvPr>
            <p:ph type="sldNum" sz="quarter" idx="12"/>
          </p:nvPr>
        </p:nvSpPr>
        <p:spPr/>
        <p:txBody>
          <a:bodyPr/>
          <a:lstStyle/>
          <a:p>
            <a:fld id="{81FE49AD-81D1-42A8-BAB4-3C7C25BAA963}" type="slidenum">
              <a:rPr lang="en-IN" smtClean="0"/>
              <a:t>‹#›</a:t>
            </a:fld>
            <a:endParaRPr lang="en-IN"/>
          </a:p>
        </p:txBody>
      </p:sp>
    </p:spTree>
    <p:extLst>
      <p:ext uri="{BB962C8B-B14F-4D97-AF65-F5344CB8AC3E}">
        <p14:creationId xmlns:p14="http://schemas.microsoft.com/office/powerpoint/2010/main" val="1333895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CA4602-F72F-440F-8CE3-ED4C43C575E2}"/>
              </a:ext>
            </a:extLst>
          </p:cNvPr>
          <p:cNvSpPr>
            <a:spLocks noGrp="1"/>
          </p:cNvSpPr>
          <p:nvPr>
            <p:ph type="dt" sz="half" idx="10"/>
          </p:nvPr>
        </p:nvSpPr>
        <p:spPr/>
        <p:txBody>
          <a:bodyPr/>
          <a:lstStyle/>
          <a:p>
            <a:fld id="{436801BC-C797-43A8-A8FC-C53DD4E34EB4}" type="datetimeFigureOut">
              <a:rPr lang="en-IN" smtClean="0"/>
              <a:t>29-05-2023</a:t>
            </a:fld>
            <a:endParaRPr lang="en-IN"/>
          </a:p>
        </p:txBody>
      </p:sp>
      <p:sp>
        <p:nvSpPr>
          <p:cNvPr id="3" name="Footer Placeholder 2">
            <a:extLst>
              <a:ext uri="{FF2B5EF4-FFF2-40B4-BE49-F238E27FC236}">
                <a16:creationId xmlns:a16="http://schemas.microsoft.com/office/drawing/2014/main" id="{8C4A6D75-A299-4600-BB34-81AB0ED0046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9971446-519F-4C0C-8082-0A8C72218AD0}"/>
              </a:ext>
            </a:extLst>
          </p:cNvPr>
          <p:cNvSpPr>
            <a:spLocks noGrp="1"/>
          </p:cNvSpPr>
          <p:nvPr>
            <p:ph type="sldNum" sz="quarter" idx="12"/>
          </p:nvPr>
        </p:nvSpPr>
        <p:spPr/>
        <p:txBody>
          <a:bodyPr/>
          <a:lstStyle/>
          <a:p>
            <a:fld id="{81FE49AD-81D1-42A8-BAB4-3C7C25BAA963}" type="slidenum">
              <a:rPr lang="en-IN" smtClean="0"/>
              <a:t>‹#›</a:t>
            </a:fld>
            <a:endParaRPr lang="en-IN"/>
          </a:p>
        </p:txBody>
      </p:sp>
    </p:spTree>
    <p:extLst>
      <p:ext uri="{BB962C8B-B14F-4D97-AF65-F5344CB8AC3E}">
        <p14:creationId xmlns:p14="http://schemas.microsoft.com/office/powerpoint/2010/main" val="20129252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9D0CE-26A9-46EB-AFE2-E1F34B8A4C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37E2BA1-7DEC-4882-87C1-35A3AFECAD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E557CBF-9FFC-4C5C-A72C-A5A78B2385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6D592C-31DF-41C9-AD99-22520E8077C0}"/>
              </a:ext>
            </a:extLst>
          </p:cNvPr>
          <p:cNvSpPr>
            <a:spLocks noGrp="1"/>
          </p:cNvSpPr>
          <p:nvPr>
            <p:ph type="dt" sz="half" idx="10"/>
          </p:nvPr>
        </p:nvSpPr>
        <p:spPr/>
        <p:txBody>
          <a:bodyPr/>
          <a:lstStyle/>
          <a:p>
            <a:fld id="{436801BC-C797-43A8-A8FC-C53DD4E34EB4}" type="datetimeFigureOut">
              <a:rPr lang="en-IN" smtClean="0"/>
              <a:t>29-05-2023</a:t>
            </a:fld>
            <a:endParaRPr lang="en-IN"/>
          </a:p>
        </p:txBody>
      </p:sp>
      <p:sp>
        <p:nvSpPr>
          <p:cNvPr id="6" name="Footer Placeholder 5">
            <a:extLst>
              <a:ext uri="{FF2B5EF4-FFF2-40B4-BE49-F238E27FC236}">
                <a16:creationId xmlns:a16="http://schemas.microsoft.com/office/drawing/2014/main" id="{FD965A56-950B-4430-BB7C-44637939E80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47616CA-6117-49DE-85AD-2B09F692D13A}"/>
              </a:ext>
            </a:extLst>
          </p:cNvPr>
          <p:cNvSpPr>
            <a:spLocks noGrp="1"/>
          </p:cNvSpPr>
          <p:nvPr>
            <p:ph type="sldNum" sz="quarter" idx="12"/>
          </p:nvPr>
        </p:nvSpPr>
        <p:spPr/>
        <p:txBody>
          <a:bodyPr/>
          <a:lstStyle/>
          <a:p>
            <a:fld id="{81FE49AD-81D1-42A8-BAB4-3C7C25BAA963}" type="slidenum">
              <a:rPr lang="en-IN" smtClean="0"/>
              <a:t>‹#›</a:t>
            </a:fld>
            <a:endParaRPr lang="en-IN"/>
          </a:p>
        </p:txBody>
      </p:sp>
    </p:spTree>
    <p:extLst>
      <p:ext uri="{BB962C8B-B14F-4D97-AF65-F5344CB8AC3E}">
        <p14:creationId xmlns:p14="http://schemas.microsoft.com/office/powerpoint/2010/main" val="3006968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415C4-3C22-4DDA-97BA-3748C91290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77DB92C-DE7C-4F7D-AE7D-4CEB00F53A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721330F-84CA-4E9F-B704-D5296C6517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2D5089-A956-41AB-B244-3605A7BFE359}"/>
              </a:ext>
            </a:extLst>
          </p:cNvPr>
          <p:cNvSpPr>
            <a:spLocks noGrp="1"/>
          </p:cNvSpPr>
          <p:nvPr>
            <p:ph type="dt" sz="half" idx="10"/>
          </p:nvPr>
        </p:nvSpPr>
        <p:spPr/>
        <p:txBody>
          <a:bodyPr/>
          <a:lstStyle/>
          <a:p>
            <a:fld id="{436801BC-C797-43A8-A8FC-C53DD4E34EB4}" type="datetimeFigureOut">
              <a:rPr lang="en-IN" smtClean="0"/>
              <a:t>29-05-2023</a:t>
            </a:fld>
            <a:endParaRPr lang="en-IN"/>
          </a:p>
        </p:txBody>
      </p:sp>
      <p:sp>
        <p:nvSpPr>
          <p:cNvPr id="6" name="Footer Placeholder 5">
            <a:extLst>
              <a:ext uri="{FF2B5EF4-FFF2-40B4-BE49-F238E27FC236}">
                <a16:creationId xmlns:a16="http://schemas.microsoft.com/office/drawing/2014/main" id="{53EE5CC4-156F-4A4C-8002-C58E1DC7876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AADC344-BFA2-4F7E-9FEA-62303EF19E30}"/>
              </a:ext>
            </a:extLst>
          </p:cNvPr>
          <p:cNvSpPr>
            <a:spLocks noGrp="1"/>
          </p:cNvSpPr>
          <p:nvPr>
            <p:ph type="sldNum" sz="quarter" idx="12"/>
          </p:nvPr>
        </p:nvSpPr>
        <p:spPr/>
        <p:txBody>
          <a:bodyPr/>
          <a:lstStyle/>
          <a:p>
            <a:fld id="{81FE49AD-81D1-42A8-BAB4-3C7C25BAA963}" type="slidenum">
              <a:rPr lang="en-IN" smtClean="0"/>
              <a:t>‹#›</a:t>
            </a:fld>
            <a:endParaRPr lang="en-IN"/>
          </a:p>
        </p:txBody>
      </p:sp>
    </p:spTree>
    <p:extLst>
      <p:ext uri="{BB962C8B-B14F-4D97-AF65-F5344CB8AC3E}">
        <p14:creationId xmlns:p14="http://schemas.microsoft.com/office/powerpoint/2010/main" val="1553474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hyperlink" Target="http://www.pixnio.com/objects/electronics-devices/computer-components-pictures/integrated-circuit-board-computer-processors" TargetMode="Externa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96000"/>
            <a:extLst>
              <a:ext uri="{BEBA8EAE-BF5A-486C-A8C5-ECC9F3942E4B}">
                <a14:imgProps xmlns:a14="http://schemas.microsoft.com/office/drawing/2010/main">
                  <a14:imgLayer r:embed="rId14">
                    <a14:imgEffect>
                      <a14:sharpenSoften amount="-25000"/>
                    </a14:imgEffect>
                    <a14:imgEffect>
                      <a14:brightnessContrast bright="-49000" contrast="-55000"/>
                    </a14:imgEffect>
                  </a14:imgLayer>
                </a14:imgProps>
              </a:ext>
              <a:ext uri="{837473B0-CC2E-450A-ABE3-18F120FF3D39}">
                <a1611:picAttrSrcUrl xmlns:a1611="http://schemas.microsoft.com/office/drawing/2016/11/main" r:id="rId15"/>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09FC15-5904-476E-AB17-AE8C3D3F38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BC15526-524F-4372-BE77-255D6C50BD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F1EE569-C716-477B-A3FA-31A18D3329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6801BC-C797-43A8-A8FC-C53DD4E34EB4}" type="datetimeFigureOut">
              <a:rPr lang="en-IN" smtClean="0"/>
              <a:t>29-05-2023</a:t>
            </a:fld>
            <a:endParaRPr lang="en-IN"/>
          </a:p>
        </p:txBody>
      </p:sp>
      <p:sp>
        <p:nvSpPr>
          <p:cNvPr id="5" name="Footer Placeholder 4">
            <a:extLst>
              <a:ext uri="{FF2B5EF4-FFF2-40B4-BE49-F238E27FC236}">
                <a16:creationId xmlns:a16="http://schemas.microsoft.com/office/drawing/2014/main" id="{9E390864-27A2-4BE3-8283-2B8CEEC93B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DD4E530-58C0-463C-93A5-D224DB1F1E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FE49AD-81D1-42A8-BAB4-3C7C25BAA963}" type="slidenum">
              <a:rPr lang="en-IN" smtClean="0"/>
              <a:t>‹#›</a:t>
            </a:fld>
            <a:endParaRPr lang="en-IN"/>
          </a:p>
        </p:txBody>
      </p:sp>
    </p:spTree>
    <p:extLst>
      <p:ext uri="{BB962C8B-B14F-4D97-AF65-F5344CB8AC3E}">
        <p14:creationId xmlns:p14="http://schemas.microsoft.com/office/powerpoint/2010/main" val="14586663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F6A50-92B2-409E-89ED-9D4E0298613E}"/>
              </a:ext>
            </a:extLst>
          </p:cNvPr>
          <p:cNvSpPr>
            <a:spLocks noGrp="1"/>
          </p:cNvSpPr>
          <p:nvPr>
            <p:ph type="ctrTitle"/>
          </p:nvPr>
        </p:nvSpPr>
        <p:spPr>
          <a:xfrm>
            <a:off x="348343" y="1285649"/>
            <a:ext cx="11723914" cy="2387600"/>
          </a:xfrm>
        </p:spPr>
        <p:txBody>
          <a:bodyPr>
            <a:normAutofit/>
          </a:bodyPr>
          <a:lstStyle/>
          <a:p>
            <a:r>
              <a:rPr lang="en-IN" b="1" i="1" dirty="0">
                <a:solidFill>
                  <a:schemeClr val="bg1"/>
                </a:solidFill>
                <a:latin typeface="Times New Roman" panose="02020603050405020304" pitchFamily="18" charset="0"/>
                <a:cs typeface="Times New Roman" panose="02020603050405020304" pitchFamily="18" charset="0"/>
              </a:rPr>
              <a:t>Introduction to Electronics and Communication (BESCK204C)</a:t>
            </a:r>
            <a:endParaRPr lang="en-IN" b="1" i="1" dirty="0">
              <a:solidFill>
                <a:schemeClr val="bg1"/>
              </a:solidFill>
            </a:endParaRPr>
          </a:p>
        </p:txBody>
      </p:sp>
    </p:spTree>
    <p:extLst>
      <p:ext uri="{BB962C8B-B14F-4D97-AF65-F5344CB8AC3E}">
        <p14:creationId xmlns:p14="http://schemas.microsoft.com/office/powerpoint/2010/main" val="729332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apacitor Charging GIF | Gfycat">
            <a:extLst>
              <a:ext uri="{FF2B5EF4-FFF2-40B4-BE49-F238E27FC236}">
                <a16:creationId xmlns:a16="http://schemas.microsoft.com/office/drawing/2014/main" id="{D5D42BEA-9F7D-43F2-A411-DB173DAAB241}"/>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81125" y="481693"/>
            <a:ext cx="9429750" cy="5657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61161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62E62-F42D-41D7-BE35-ED46C7129AE0}"/>
              </a:ext>
            </a:extLst>
          </p:cNvPr>
          <p:cNvSpPr>
            <a:spLocks noGrp="1"/>
          </p:cNvSpPr>
          <p:nvPr>
            <p:ph type="title"/>
          </p:nvPr>
        </p:nvSpPr>
        <p:spPr>
          <a:xfrm>
            <a:off x="364671" y="18256"/>
            <a:ext cx="10515600" cy="912474"/>
          </a:xfrm>
        </p:spPr>
        <p:txBody>
          <a:bodyPr>
            <a:normAutofit fontScale="90000"/>
          </a:bodyPr>
          <a:lstStyle/>
          <a:p>
            <a:r>
              <a:rPr lang="en-IN" sz="6700" b="1" i="1" dirty="0">
                <a:solidFill>
                  <a:schemeClr val="bg1"/>
                </a:solidFill>
                <a:latin typeface="+mn-lt"/>
              </a:rPr>
              <a:t>Resistor</a:t>
            </a:r>
            <a:endParaRPr lang="en-IN" sz="5400" b="1" i="1" dirty="0">
              <a:solidFill>
                <a:schemeClr val="bg1"/>
              </a:solidFill>
              <a:latin typeface="+mn-lt"/>
            </a:endParaRPr>
          </a:p>
        </p:txBody>
      </p:sp>
      <p:pic>
        <p:nvPicPr>
          <p:cNvPr id="5" name="Content Placeholder 4">
            <a:extLst>
              <a:ext uri="{FF2B5EF4-FFF2-40B4-BE49-F238E27FC236}">
                <a16:creationId xmlns:a16="http://schemas.microsoft.com/office/drawing/2014/main" id="{6A1DC983-0015-4329-9A2A-BABB76E65BF0}"/>
              </a:ext>
            </a:extLst>
          </p:cNvPr>
          <p:cNvPicPr>
            <a:picLocks noGrp="1" noChangeAspect="1"/>
          </p:cNvPicPr>
          <p:nvPr>
            <p:ph idx="1"/>
          </p:nvPr>
        </p:nvPicPr>
        <p:blipFill>
          <a:blip r:embed="rId2"/>
          <a:stretch>
            <a:fillRect/>
          </a:stretch>
        </p:blipFill>
        <p:spPr>
          <a:xfrm>
            <a:off x="3363686" y="18257"/>
            <a:ext cx="8686799" cy="6490146"/>
          </a:xfrm>
          <a:prstGeom prst="rect">
            <a:avLst/>
          </a:prstGeom>
        </p:spPr>
      </p:pic>
    </p:spTree>
    <p:extLst>
      <p:ext uri="{BB962C8B-B14F-4D97-AF65-F5344CB8AC3E}">
        <p14:creationId xmlns:p14="http://schemas.microsoft.com/office/powerpoint/2010/main" val="16640794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62E62-F42D-41D7-BE35-ED46C7129AE0}"/>
              </a:ext>
            </a:extLst>
          </p:cNvPr>
          <p:cNvSpPr>
            <a:spLocks noGrp="1"/>
          </p:cNvSpPr>
          <p:nvPr>
            <p:ph type="title"/>
          </p:nvPr>
        </p:nvSpPr>
        <p:spPr>
          <a:xfrm>
            <a:off x="315685" y="0"/>
            <a:ext cx="10787743" cy="761546"/>
          </a:xfrm>
        </p:spPr>
        <p:txBody>
          <a:bodyPr>
            <a:normAutofit fontScale="90000"/>
          </a:bodyPr>
          <a:lstStyle/>
          <a:p>
            <a:pPr algn="just"/>
            <a:r>
              <a:rPr lang="en-IN" sz="5400" b="1" i="1" dirty="0">
                <a:solidFill>
                  <a:schemeClr val="bg1"/>
                </a:solidFill>
              </a:rPr>
              <a:t>Diode </a:t>
            </a:r>
          </a:p>
        </p:txBody>
      </p:sp>
      <p:sp>
        <p:nvSpPr>
          <p:cNvPr id="3" name="Content Placeholder 2">
            <a:extLst>
              <a:ext uri="{FF2B5EF4-FFF2-40B4-BE49-F238E27FC236}">
                <a16:creationId xmlns:a16="http://schemas.microsoft.com/office/drawing/2014/main" id="{9D40AB1A-A544-4BB2-93B9-B80E1E870C1D}"/>
              </a:ext>
            </a:extLst>
          </p:cNvPr>
          <p:cNvSpPr>
            <a:spLocks noGrp="1"/>
          </p:cNvSpPr>
          <p:nvPr>
            <p:ph idx="1"/>
          </p:nvPr>
        </p:nvSpPr>
        <p:spPr>
          <a:xfrm>
            <a:off x="0" y="761546"/>
            <a:ext cx="11555187" cy="4271509"/>
          </a:xfrm>
        </p:spPr>
        <p:txBody>
          <a:bodyPr>
            <a:normAutofit/>
          </a:bodyPr>
          <a:lstStyle/>
          <a:p>
            <a:pPr algn="just"/>
            <a:r>
              <a:rPr lang="en-IN" sz="3200" b="1" i="1" dirty="0">
                <a:solidFill>
                  <a:schemeClr val="bg1"/>
                </a:solidFill>
              </a:rPr>
              <a:t>Diode is a two terminal electronic component with asymmetric conductance; it has low resistance to current in one direction , and high resistance in the other.</a:t>
            </a:r>
          </a:p>
          <a:p>
            <a:pPr algn="just"/>
            <a:r>
              <a:rPr lang="en-IN" sz="3200" b="1" i="1" dirty="0">
                <a:solidFill>
                  <a:schemeClr val="bg1"/>
                </a:solidFill>
              </a:rPr>
              <a:t>The most common function of a diode is to allow an electric current to past in one direction, while blocking current in the opposite direction.</a:t>
            </a:r>
          </a:p>
        </p:txBody>
      </p:sp>
      <p:pic>
        <p:nvPicPr>
          <p:cNvPr id="3074" name="Picture 2" descr="Diode symbol, definition, types and applications » Types of Diode">
            <a:extLst>
              <a:ext uri="{FF2B5EF4-FFF2-40B4-BE49-F238E27FC236}">
                <a16:creationId xmlns:a16="http://schemas.microsoft.com/office/drawing/2014/main" id="{B3F43A17-3D89-415C-916F-E59237FF36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61920" y="3188745"/>
            <a:ext cx="5704793" cy="36692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009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62E62-F42D-41D7-BE35-ED46C7129AE0}"/>
              </a:ext>
            </a:extLst>
          </p:cNvPr>
          <p:cNvSpPr>
            <a:spLocks noGrp="1"/>
          </p:cNvSpPr>
          <p:nvPr>
            <p:ph type="title"/>
          </p:nvPr>
        </p:nvSpPr>
        <p:spPr/>
        <p:txBody>
          <a:bodyPr>
            <a:normAutofit/>
          </a:bodyPr>
          <a:lstStyle/>
          <a:p>
            <a:r>
              <a:rPr lang="en-IN" sz="5400" b="1" i="1" dirty="0">
                <a:solidFill>
                  <a:schemeClr val="bg1"/>
                </a:solidFill>
              </a:rPr>
              <a:t>Light Emitting Diodes</a:t>
            </a:r>
          </a:p>
        </p:txBody>
      </p:sp>
      <p:sp>
        <p:nvSpPr>
          <p:cNvPr id="3" name="Content Placeholder 2">
            <a:extLst>
              <a:ext uri="{FF2B5EF4-FFF2-40B4-BE49-F238E27FC236}">
                <a16:creationId xmlns:a16="http://schemas.microsoft.com/office/drawing/2014/main" id="{9D40AB1A-A544-4BB2-93B9-B80E1E870C1D}"/>
              </a:ext>
            </a:extLst>
          </p:cNvPr>
          <p:cNvSpPr>
            <a:spLocks noGrp="1"/>
          </p:cNvSpPr>
          <p:nvPr>
            <p:ph idx="1"/>
          </p:nvPr>
        </p:nvSpPr>
        <p:spPr/>
        <p:txBody>
          <a:bodyPr>
            <a:normAutofit/>
          </a:bodyPr>
          <a:lstStyle/>
          <a:p>
            <a:endParaRPr lang="en-IN" sz="3600" b="1" i="1" dirty="0">
              <a:solidFill>
                <a:schemeClr val="bg1"/>
              </a:solidFill>
            </a:endParaRPr>
          </a:p>
        </p:txBody>
      </p:sp>
      <p:pic>
        <p:nvPicPr>
          <p:cNvPr id="5" name="Picture 4">
            <a:extLst>
              <a:ext uri="{FF2B5EF4-FFF2-40B4-BE49-F238E27FC236}">
                <a16:creationId xmlns:a16="http://schemas.microsoft.com/office/drawing/2014/main" id="{2B4EA451-AC90-45A2-8EE8-D0A6A8083BF0}"/>
              </a:ext>
            </a:extLst>
          </p:cNvPr>
          <p:cNvPicPr>
            <a:picLocks noChangeAspect="1"/>
          </p:cNvPicPr>
          <p:nvPr/>
        </p:nvPicPr>
        <p:blipFill>
          <a:blip r:embed="rId2"/>
          <a:stretch>
            <a:fillRect/>
          </a:stretch>
        </p:blipFill>
        <p:spPr>
          <a:xfrm>
            <a:off x="838200" y="1501873"/>
            <a:ext cx="10956471" cy="5356127"/>
          </a:xfrm>
          <a:prstGeom prst="rect">
            <a:avLst/>
          </a:prstGeom>
        </p:spPr>
      </p:pic>
    </p:spTree>
    <p:extLst>
      <p:ext uri="{BB962C8B-B14F-4D97-AF65-F5344CB8AC3E}">
        <p14:creationId xmlns:p14="http://schemas.microsoft.com/office/powerpoint/2010/main" val="1926101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62E62-F42D-41D7-BE35-ED46C7129AE0}"/>
              </a:ext>
            </a:extLst>
          </p:cNvPr>
          <p:cNvSpPr>
            <a:spLocks noGrp="1"/>
          </p:cNvSpPr>
          <p:nvPr>
            <p:ph type="title"/>
          </p:nvPr>
        </p:nvSpPr>
        <p:spPr>
          <a:xfrm>
            <a:off x="0" y="65314"/>
            <a:ext cx="10804071" cy="685800"/>
          </a:xfrm>
        </p:spPr>
        <p:txBody>
          <a:bodyPr>
            <a:normAutofit fontScale="90000"/>
          </a:bodyPr>
          <a:lstStyle/>
          <a:p>
            <a:pPr algn="just"/>
            <a:r>
              <a:rPr lang="en-IN" sz="5400" b="1" i="1" dirty="0">
                <a:solidFill>
                  <a:schemeClr val="bg1"/>
                </a:solidFill>
              </a:rPr>
              <a:t>Transistor</a:t>
            </a:r>
          </a:p>
        </p:txBody>
      </p:sp>
      <p:sp>
        <p:nvSpPr>
          <p:cNvPr id="3" name="Content Placeholder 2">
            <a:extLst>
              <a:ext uri="{FF2B5EF4-FFF2-40B4-BE49-F238E27FC236}">
                <a16:creationId xmlns:a16="http://schemas.microsoft.com/office/drawing/2014/main" id="{9D40AB1A-A544-4BB2-93B9-B80E1E870C1D}"/>
              </a:ext>
            </a:extLst>
          </p:cNvPr>
          <p:cNvSpPr>
            <a:spLocks noGrp="1"/>
          </p:cNvSpPr>
          <p:nvPr>
            <p:ph idx="1"/>
          </p:nvPr>
        </p:nvSpPr>
        <p:spPr>
          <a:xfrm>
            <a:off x="152399" y="751114"/>
            <a:ext cx="11914415" cy="4509861"/>
          </a:xfrm>
        </p:spPr>
        <p:txBody>
          <a:bodyPr>
            <a:normAutofit/>
          </a:bodyPr>
          <a:lstStyle/>
          <a:p>
            <a:pPr algn="just"/>
            <a:r>
              <a:rPr lang="en-IN" sz="3600" b="1" i="1" dirty="0">
                <a:solidFill>
                  <a:schemeClr val="bg1"/>
                </a:solidFill>
              </a:rPr>
              <a:t>Transistor is a semiconductor device used to simplify and switch electronic signals and electrical power. It is composed of semiconductor material with at least  three terminals for connection to an external circuit.</a:t>
            </a:r>
          </a:p>
        </p:txBody>
      </p:sp>
      <p:pic>
        <p:nvPicPr>
          <p:cNvPr id="4098" name="Picture 2" descr="What is Transistor? Definition, Symbol, Types &amp; Working - Soldering Mind">
            <a:extLst>
              <a:ext uri="{FF2B5EF4-FFF2-40B4-BE49-F238E27FC236}">
                <a16:creationId xmlns:a16="http://schemas.microsoft.com/office/drawing/2014/main" id="{49079BC8-0078-4DC8-8DC4-73F1316E83D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598" b="10260"/>
          <a:stretch/>
        </p:blipFill>
        <p:spPr bwMode="auto">
          <a:xfrm>
            <a:off x="2046513" y="2792187"/>
            <a:ext cx="8948853" cy="3673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6298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62E62-F42D-41D7-BE35-ED46C7129AE0}"/>
              </a:ext>
            </a:extLst>
          </p:cNvPr>
          <p:cNvSpPr>
            <a:spLocks noGrp="1"/>
          </p:cNvSpPr>
          <p:nvPr>
            <p:ph type="title"/>
          </p:nvPr>
        </p:nvSpPr>
        <p:spPr/>
        <p:txBody>
          <a:bodyPr>
            <a:normAutofit/>
          </a:bodyPr>
          <a:lstStyle/>
          <a:p>
            <a:pPr algn="just"/>
            <a:r>
              <a:rPr lang="en-IN" sz="6000" b="1" i="1" dirty="0">
                <a:solidFill>
                  <a:schemeClr val="bg1"/>
                </a:solidFill>
              </a:rPr>
              <a:t>Semi conductors</a:t>
            </a:r>
          </a:p>
        </p:txBody>
      </p:sp>
      <p:sp>
        <p:nvSpPr>
          <p:cNvPr id="3" name="Content Placeholder 2">
            <a:extLst>
              <a:ext uri="{FF2B5EF4-FFF2-40B4-BE49-F238E27FC236}">
                <a16:creationId xmlns:a16="http://schemas.microsoft.com/office/drawing/2014/main" id="{9D40AB1A-A544-4BB2-93B9-B80E1E870C1D}"/>
              </a:ext>
            </a:extLst>
          </p:cNvPr>
          <p:cNvSpPr>
            <a:spLocks noGrp="1"/>
          </p:cNvSpPr>
          <p:nvPr>
            <p:ph idx="1"/>
          </p:nvPr>
        </p:nvSpPr>
        <p:spPr>
          <a:xfrm>
            <a:off x="375557" y="1485900"/>
            <a:ext cx="11527972" cy="5006975"/>
          </a:xfrm>
        </p:spPr>
        <p:txBody>
          <a:bodyPr>
            <a:normAutofit/>
          </a:bodyPr>
          <a:lstStyle/>
          <a:p>
            <a:pPr algn="just"/>
            <a:r>
              <a:rPr lang="en-US" sz="3600" b="1" i="1" dirty="0">
                <a:solidFill>
                  <a:schemeClr val="bg1"/>
                </a:solidFill>
                <a:effectLst/>
              </a:rPr>
              <a:t>A semiconductor is a material which has an </a:t>
            </a:r>
            <a:r>
              <a:rPr lang="en-US" sz="3600" b="1" i="1" u="none" strike="noStrike" dirty="0">
                <a:solidFill>
                  <a:schemeClr val="bg1"/>
                </a:solidFill>
                <a:effectLst/>
              </a:rPr>
              <a:t>electrical conductivity</a:t>
            </a:r>
            <a:r>
              <a:rPr lang="en-US" sz="3600" b="1" i="1" dirty="0">
                <a:solidFill>
                  <a:schemeClr val="bg1"/>
                </a:solidFill>
                <a:effectLst/>
              </a:rPr>
              <a:t> value falling between that of a </a:t>
            </a:r>
            <a:r>
              <a:rPr lang="en-US" sz="3600" b="1" i="1" u="none" strike="noStrike" dirty="0">
                <a:solidFill>
                  <a:schemeClr val="bg1"/>
                </a:solidFill>
                <a:effectLst/>
              </a:rPr>
              <a:t>conductor</a:t>
            </a:r>
            <a:r>
              <a:rPr lang="en-US" sz="3600" b="1" i="1" dirty="0">
                <a:solidFill>
                  <a:schemeClr val="bg1"/>
                </a:solidFill>
                <a:effectLst/>
              </a:rPr>
              <a:t>, such as copper, and an </a:t>
            </a:r>
            <a:r>
              <a:rPr lang="en-US" sz="3600" b="1" i="1" u="none" strike="noStrike" dirty="0">
                <a:solidFill>
                  <a:schemeClr val="bg1"/>
                </a:solidFill>
                <a:effectLst/>
              </a:rPr>
              <a:t>insulator</a:t>
            </a:r>
            <a:r>
              <a:rPr lang="en-US" sz="3600" b="1" i="1" dirty="0">
                <a:solidFill>
                  <a:schemeClr val="bg1"/>
                </a:solidFill>
                <a:effectLst/>
              </a:rPr>
              <a:t>, such as glass.</a:t>
            </a:r>
            <a:endParaRPr lang="en-IN" sz="3600" b="1" i="1" dirty="0">
              <a:solidFill>
                <a:schemeClr val="bg1"/>
              </a:solidFill>
            </a:endParaRPr>
          </a:p>
          <a:p>
            <a:pPr algn="just"/>
            <a:endParaRPr lang="en-IN" sz="3600" b="1" i="1" dirty="0">
              <a:solidFill>
                <a:schemeClr val="bg1"/>
              </a:solidFill>
            </a:endParaRPr>
          </a:p>
          <a:p>
            <a:pPr algn="just"/>
            <a:r>
              <a:rPr lang="en-IN" sz="3600" b="1" i="1" dirty="0">
                <a:solidFill>
                  <a:schemeClr val="bg1"/>
                </a:solidFill>
              </a:rPr>
              <a:t>Materials such as silicon and germanium , have electrical properties somewhere in the middle , between those of a “Conductor” and an “Insulator”. They are not good conductors nor good insulators.</a:t>
            </a:r>
          </a:p>
        </p:txBody>
      </p:sp>
    </p:spTree>
    <p:extLst>
      <p:ext uri="{BB962C8B-B14F-4D97-AF65-F5344CB8AC3E}">
        <p14:creationId xmlns:p14="http://schemas.microsoft.com/office/powerpoint/2010/main" val="32890155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62E62-F42D-41D7-BE35-ED46C7129AE0}"/>
              </a:ext>
            </a:extLst>
          </p:cNvPr>
          <p:cNvSpPr>
            <a:spLocks noGrp="1"/>
          </p:cNvSpPr>
          <p:nvPr>
            <p:ph type="title"/>
          </p:nvPr>
        </p:nvSpPr>
        <p:spPr>
          <a:xfrm>
            <a:off x="380264" y="169183"/>
            <a:ext cx="10515600" cy="697556"/>
          </a:xfrm>
        </p:spPr>
        <p:txBody>
          <a:bodyPr/>
          <a:lstStyle/>
          <a:p>
            <a:pPr algn="just"/>
            <a:r>
              <a:rPr lang="en-IN" b="1" i="1" dirty="0">
                <a:solidFill>
                  <a:schemeClr val="bg1"/>
                </a:solidFill>
              </a:rPr>
              <a:t>Conductors</a:t>
            </a:r>
          </a:p>
        </p:txBody>
      </p:sp>
      <p:sp>
        <p:nvSpPr>
          <p:cNvPr id="3" name="Content Placeholder 2">
            <a:extLst>
              <a:ext uri="{FF2B5EF4-FFF2-40B4-BE49-F238E27FC236}">
                <a16:creationId xmlns:a16="http://schemas.microsoft.com/office/drawing/2014/main" id="{9D40AB1A-A544-4BB2-93B9-B80E1E870C1D}"/>
              </a:ext>
            </a:extLst>
          </p:cNvPr>
          <p:cNvSpPr>
            <a:spLocks noGrp="1"/>
          </p:cNvSpPr>
          <p:nvPr>
            <p:ph idx="1"/>
          </p:nvPr>
        </p:nvSpPr>
        <p:spPr>
          <a:xfrm>
            <a:off x="380264" y="1209638"/>
            <a:ext cx="10908957" cy="5114281"/>
          </a:xfrm>
        </p:spPr>
        <p:txBody>
          <a:bodyPr>
            <a:normAutofit lnSpcReduction="10000"/>
          </a:bodyPr>
          <a:lstStyle/>
          <a:p>
            <a:pPr algn="just"/>
            <a:r>
              <a:rPr lang="en-IN" b="1" i="1" dirty="0">
                <a:solidFill>
                  <a:schemeClr val="bg1"/>
                </a:solidFill>
              </a:rPr>
              <a:t>The materials that have a low value of resistivity allowing them to easily pass an electrical current due to there being plenty of free electrons floating about within their basic atom structure.</a:t>
            </a:r>
          </a:p>
          <a:p>
            <a:pPr algn="just"/>
            <a:r>
              <a:rPr lang="en-IN" b="1" i="1" dirty="0">
                <a:solidFill>
                  <a:schemeClr val="bg1"/>
                </a:solidFill>
              </a:rPr>
              <a:t>Ex: Copper, Aluminium</a:t>
            </a:r>
          </a:p>
          <a:p>
            <a:pPr algn="just"/>
            <a:endParaRPr lang="en-IN" b="1" i="1" dirty="0">
              <a:solidFill>
                <a:schemeClr val="bg1"/>
              </a:solidFill>
            </a:endParaRPr>
          </a:p>
          <a:p>
            <a:pPr marL="0" indent="0" algn="just">
              <a:buNone/>
            </a:pPr>
            <a:r>
              <a:rPr lang="en-IN" b="1" i="1" dirty="0">
                <a:solidFill>
                  <a:schemeClr val="bg1"/>
                </a:solidFill>
              </a:rPr>
              <a:t>Insulators:  </a:t>
            </a:r>
          </a:p>
          <a:p>
            <a:pPr algn="just"/>
            <a:r>
              <a:rPr lang="en-IN" b="1" i="1" dirty="0">
                <a:solidFill>
                  <a:schemeClr val="bg1"/>
                </a:solidFill>
              </a:rPr>
              <a:t>on the other hand are the exact opposite of conductors. They are made of materials , generally non-metals, that have very few or no “free electrons” floating about within their basic atom structure because the electrons in the outer valence shell are strongly attracted by the positively charged inner nucleus. </a:t>
            </a:r>
          </a:p>
          <a:p>
            <a:pPr algn="just"/>
            <a:r>
              <a:rPr lang="en-IN" b="1" i="1" dirty="0">
                <a:solidFill>
                  <a:schemeClr val="bg1"/>
                </a:solidFill>
              </a:rPr>
              <a:t>Ex: marble, fused quartz, PVC , plastics, rubber etc. </a:t>
            </a:r>
          </a:p>
        </p:txBody>
      </p:sp>
    </p:spTree>
    <p:extLst>
      <p:ext uri="{BB962C8B-B14F-4D97-AF65-F5344CB8AC3E}">
        <p14:creationId xmlns:p14="http://schemas.microsoft.com/office/powerpoint/2010/main" val="4278221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D4A00-F8F4-4E5D-8556-E866ED8866AB}"/>
              </a:ext>
            </a:extLst>
          </p:cNvPr>
          <p:cNvSpPr>
            <a:spLocks noGrp="1"/>
          </p:cNvSpPr>
          <p:nvPr>
            <p:ph type="title"/>
          </p:nvPr>
        </p:nvSpPr>
        <p:spPr>
          <a:xfrm>
            <a:off x="332014" y="218621"/>
            <a:ext cx="10515600" cy="924832"/>
          </a:xfrm>
        </p:spPr>
        <p:txBody>
          <a:bodyPr/>
          <a:lstStyle/>
          <a:p>
            <a:r>
              <a:rPr lang="en-IN" b="1" i="1" dirty="0">
                <a:solidFill>
                  <a:schemeClr val="bg1"/>
                </a:solidFill>
                <a:latin typeface="+mn-lt"/>
              </a:rPr>
              <a:t>Amplifier</a:t>
            </a:r>
          </a:p>
        </p:txBody>
      </p:sp>
      <p:sp>
        <p:nvSpPr>
          <p:cNvPr id="3" name="Content Placeholder 2">
            <a:extLst>
              <a:ext uri="{FF2B5EF4-FFF2-40B4-BE49-F238E27FC236}">
                <a16:creationId xmlns:a16="http://schemas.microsoft.com/office/drawing/2014/main" id="{8774C84F-CBDF-44AE-AD6B-29C58D1848EF}"/>
              </a:ext>
            </a:extLst>
          </p:cNvPr>
          <p:cNvSpPr>
            <a:spLocks noGrp="1"/>
          </p:cNvSpPr>
          <p:nvPr>
            <p:ph idx="1"/>
          </p:nvPr>
        </p:nvSpPr>
        <p:spPr>
          <a:xfrm>
            <a:off x="332014" y="1143453"/>
            <a:ext cx="11527972" cy="5495926"/>
          </a:xfrm>
        </p:spPr>
        <p:txBody>
          <a:bodyPr>
            <a:normAutofit lnSpcReduction="10000"/>
          </a:bodyPr>
          <a:lstStyle/>
          <a:p>
            <a:pPr algn="just"/>
            <a:r>
              <a:rPr lang="en-US" sz="3200" b="1" i="1" dirty="0">
                <a:solidFill>
                  <a:schemeClr val="bg1"/>
                </a:solidFill>
                <a:effectLst/>
                <a:latin typeface="Calibri "/>
              </a:rPr>
              <a:t>An amplifier, electronic amplifier or (informally) amp is an electronic device that can increase the magnitude of a </a:t>
            </a:r>
            <a:r>
              <a:rPr lang="en-US" sz="3200" b="1" i="1" u="none" strike="noStrike" dirty="0">
                <a:solidFill>
                  <a:schemeClr val="bg1"/>
                </a:solidFill>
                <a:effectLst/>
                <a:latin typeface="Calibri "/>
              </a:rPr>
              <a:t>signal</a:t>
            </a:r>
            <a:r>
              <a:rPr lang="en-US" sz="3200" b="1" i="1" dirty="0">
                <a:solidFill>
                  <a:schemeClr val="bg1"/>
                </a:solidFill>
                <a:effectLst/>
                <a:latin typeface="Calibri "/>
              </a:rPr>
              <a:t> (a time-varying </a:t>
            </a:r>
            <a:r>
              <a:rPr lang="en-US" sz="3200" b="1" i="1" u="none" strike="noStrike" dirty="0">
                <a:solidFill>
                  <a:schemeClr val="bg1"/>
                </a:solidFill>
                <a:effectLst/>
                <a:latin typeface="Calibri "/>
              </a:rPr>
              <a:t>voltage</a:t>
            </a:r>
            <a:r>
              <a:rPr lang="en-US" sz="3200" b="1" i="1" dirty="0">
                <a:solidFill>
                  <a:schemeClr val="bg1"/>
                </a:solidFill>
                <a:effectLst/>
                <a:latin typeface="Calibri "/>
              </a:rPr>
              <a:t> or </a:t>
            </a:r>
            <a:r>
              <a:rPr lang="en-US" sz="3200" b="1" i="1" u="none" strike="noStrike" dirty="0">
                <a:solidFill>
                  <a:schemeClr val="bg1"/>
                </a:solidFill>
                <a:effectLst/>
                <a:latin typeface="Calibri "/>
              </a:rPr>
              <a:t>current</a:t>
            </a:r>
            <a:r>
              <a:rPr lang="en-US" sz="3200" b="1" i="1" dirty="0">
                <a:solidFill>
                  <a:schemeClr val="bg1"/>
                </a:solidFill>
                <a:effectLst/>
                <a:latin typeface="Calibri "/>
              </a:rPr>
              <a:t>). </a:t>
            </a:r>
          </a:p>
          <a:p>
            <a:pPr algn="just"/>
            <a:r>
              <a:rPr lang="en-US" sz="3200" b="1" i="1" dirty="0">
                <a:solidFill>
                  <a:schemeClr val="bg1"/>
                </a:solidFill>
                <a:effectLst/>
                <a:latin typeface="Calibri "/>
              </a:rPr>
              <a:t>It is a </a:t>
            </a:r>
            <a:r>
              <a:rPr lang="en-US" sz="3200" b="1" i="1" u="none" strike="noStrike" dirty="0">
                <a:solidFill>
                  <a:schemeClr val="bg1"/>
                </a:solidFill>
                <a:effectLst/>
                <a:latin typeface="Calibri "/>
              </a:rPr>
              <a:t>two-port</a:t>
            </a:r>
            <a:r>
              <a:rPr lang="en-US" sz="3200" b="1" i="1" dirty="0">
                <a:solidFill>
                  <a:schemeClr val="bg1"/>
                </a:solidFill>
                <a:effectLst/>
                <a:latin typeface="Calibri "/>
              </a:rPr>
              <a:t> electronic circuit that uses electric power from a </a:t>
            </a:r>
            <a:r>
              <a:rPr lang="en-US" sz="3200" b="1" i="1" u="none" strike="noStrike" dirty="0">
                <a:solidFill>
                  <a:schemeClr val="bg1"/>
                </a:solidFill>
                <a:effectLst/>
                <a:latin typeface="Calibri "/>
              </a:rPr>
              <a:t>power supply</a:t>
            </a:r>
            <a:r>
              <a:rPr lang="en-US" sz="3200" b="1" i="1" dirty="0">
                <a:solidFill>
                  <a:schemeClr val="bg1"/>
                </a:solidFill>
                <a:effectLst/>
                <a:latin typeface="Calibri "/>
              </a:rPr>
              <a:t> to increase the </a:t>
            </a:r>
            <a:r>
              <a:rPr lang="en-US" sz="3200" b="1" i="1" u="none" strike="noStrike" dirty="0">
                <a:solidFill>
                  <a:schemeClr val="bg1"/>
                </a:solidFill>
                <a:effectLst/>
                <a:latin typeface="Calibri "/>
              </a:rPr>
              <a:t>amplitude</a:t>
            </a:r>
            <a:r>
              <a:rPr lang="en-US" sz="3200" b="1" i="1" dirty="0">
                <a:solidFill>
                  <a:schemeClr val="bg1"/>
                </a:solidFill>
                <a:effectLst/>
                <a:latin typeface="Calibri "/>
              </a:rPr>
              <a:t> (magnitude of the voltage or current) of a signal applied to its input terminals, producing a </a:t>
            </a:r>
            <a:r>
              <a:rPr lang="en-US" sz="3200" b="1" i="1" u="none" strike="noStrike" dirty="0">
                <a:solidFill>
                  <a:schemeClr val="bg1"/>
                </a:solidFill>
                <a:effectLst/>
                <a:latin typeface="Calibri "/>
              </a:rPr>
              <a:t>proportionally</a:t>
            </a:r>
            <a:r>
              <a:rPr lang="en-US" sz="3200" b="1" i="1" dirty="0">
                <a:solidFill>
                  <a:schemeClr val="bg1"/>
                </a:solidFill>
                <a:effectLst/>
                <a:latin typeface="Calibri "/>
              </a:rPr>
              <a:t> greater amplitude signal at its output.</a:t>
            </a:r>
          </a:p>
          <a:p>
            <a:pPr algn="just"/>
            <a:r>
              <a:rPr lang="en-US" sz="3200" b="1" i="1" dirty="0">
                <a:solidFill>
                  <a:schemeClr val="bg1"/>
                </a:solidFill>
                <a:effectLst/>
                <a:latin typeface="Calibri "/>
              </a:rPr>
              <a:t> The amount of amplification provided by an amplifier is measured by its </a:t>
            </a:r>
            <a:r>
              <a:rPr lang="en-US" sz="3200" b="1" i="1" u="none" strike="noStrike" dirty="0">
                <a:solidFill>
                  <a:schemeClr val="bg1"/>
                </a:solidFill>
                <a:effectLst/>
                <a:latin typeface="Calibri "/>
              </a:rPr>
              <a:t>gain</a:t>
            </a:r>
            <a:r>
              <a:rPr lang="en-US" sz="3200" b="1" i="1" dirty="0">
                <a:solidFill>
                  <a:schemeClr val="bg1"/>
                </a:solidFill>
                <a:effectLst/>
                <a:latin typeface="Calibri "/>
              </a:rPr>
              <a:t>: the ratio of output voltage, current, or power to input. </a:t>
            </a:r>
          </a:p>
          <a:p>
            <a:pPr algn="just"/>
            <a:r>
              <a:rPr lang="en-US" sz="3200" b="1" i="1" dirty="0">
                <a:solidFill>
                  <a:schemeClr val="bg1"/>
                </a:solidFill>
                <a:effectLst/>
                <a:latin typeface="Calibri "/>
              </a:rPr>
              <a:t>An amplifier is defined as a circuit that has a </a:t>
            </a:r>
            <a:r>
              <a:rPr lang="en-US" sz="3200" b="1" i="1" u="none" strike="noStrike" dirty="0">
                <a:solidFill>
                  <a:schemeClr val="bg1"/>
                </a:solidFill>
                <a:effectLst/>
                <a:latin typeface="Calibri "/>
              </a:rPr>
              <a:t>power gain</a:t>
            </a:r>
            <a:r>
              <a:rPr lang="en-US" sz="3200" b="1" i="1" dirty="0">
                <a:solidFill>
                  <a:schemeClr val="bg1"/>
                </a:solidFill>
                <a:effectLst/>
                <a:latin typeface="Calibri "/>
              </a:rPr>
              <a:t> greater than one.</a:t>
            </a:r>
            <a:endParaRPr lang="en-IN" sz="4400" b="1" i="1" dirty="0">
              <a:solidFill>
                <a:schemeClr val="bg1"/>
              </a:solidFill>
              <a:latin typeface="Calibri "/>
            </a:endParaRPr>
          </a:p>
        </p:txBody>
      </p:sp>
    </p:spTree>
    <p:extLst>
      <p:ext uri="{BB962C8B-B14F-4D97-AF65-F5344CB8AC3E}">
        <p14:creationId xmlns:p14="http://schemas.microsoft.com/office/powerpoint/2010/main" val="36523008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92AD01-780F-4D46-94DB-5EF2AAE26AD2}"/>
              </a:ext>
            </a:extLst>
          </p:cNvPr>
          <p:cNvSpPr>
            <a:spLocks noGrp="1"/>
          </p:cNvSpPr>
          <p:nvPr>
            <p:ph idx="1"/>
          </p:nvPr>
        </p:nvSpPr>
        <p:spPr>
          <a:xfrm>
            <a:off x="310243" y="195942"/>
            <a:ext cx="11625943" cy="6433457"/>
          </a:xfrm>
        </p:spPr>
        <p:txBody>
          <a:bodyPr>
            <a:normAutofit/>
          </a:bodyPr>
          <a:lstStyle/>
          <a:p>
            <a:pPr algn="just"/>
            <a:r>
              <a:rPr lang="en-US" b="1" i="1" dirty="0">
                <a:solidFill>
                  <a:schemeClr val="bg1"/>
                </a:solidFill>
              </a:rPr>
              <a:t>Oscillator : An oscillator is a mechanical or electronic device that works on the principles of oscillation: a periodic fluctuation between two things based on changes in energy. </a:t>
            </a:r>
          </a:p>
          <a:p>
            <a:pPr algn="just"/>
            <a:r>
              <a:rPr lang="en-US" b="1" i="1" dirty="0">
                <a:solidFill>
                  <a:schemeClr val="bg1"/>
                </a:solidFill>
              </a:rPr>
              <a:t>Computers, clocks, watches, radios, and metal detectors are among the many devices that use oscillators.</a:t>
            </a:r>
          </a:p>
          <a:p>
            <a:pPr algn="just"/>
            <a:endParaRPr lang="en-US" sz="1100" b="1" i="1" dirty="0">
              <a:solidFill>
                <a:schemeClr val="bg1"/>
              </a:solidFill>
            </a:endParaRPr>
          </a:p>
          <a:p>
            <a:pPr algn="just"/>
            <a:r>
              <a:rPr lang="en-US" b="1" i="1" dirty="0">
                <a:solidFill>
                  <a:schemeClr val="bg1"/>
                </a:solidFill>
                <a:effectLst/>
              </a:rPr>
              <a:t>An embedded system is a combination of computer hardware and software designed for a specific function. </a:t>
            </a:r>
          </a:p>
          <a:p>
            <a:pPr algn="just"/>
            <a:r>
              <a:rPr lang="en-US" b="1" i="1" dirty="0">
                <a:solidFill>
                  <a:schemeClr val="bg1"/>
                </a:solidFill>
                <a:effectLst/>
              </a:rPr>
              <a:t>Embedded systems may also function within a larger system. The systems can be programmable or have a fixed functionality.</a:t>
            </a:r>
            <a:endParaRPr lang="en-IN" b="1" i="1" dirty="0">
              <a:solidFill>
                <a:schemeClr val="bg1"/>
              </a:solidFill>
            </a:endParaRPr>
          </a:p>
        </p:txBody>
      </p:sp>
      <p:pic>
        <p:nvPicPr>
          <p:cNvPr id="5122" name="Picture 2" descr="Embedded system - Wikipedia">
            <a:extLst>
              <a:ext uri="{FF2B5EF4-FFF2-40B4-BE49-F238E27FC236}">
                <a16:creationId xmlns:a16="http://schemas.microsoft.com/office/drawing/2014/main" id="{96B6D0C4-9727-447E-93E2-5E976ED429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9746" y="4348013"/>
            <a:ext cx="4502220" cy="2509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01420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7952D7-CD02-4230-930E-5EA7403741F1}"/>
              </a:ext>
            </a:extLst>
          </p:cNvPr>
          <p:cNvSpPr>
            <a:spLocks noGrp="1"/>
          </p:cNvSpPr>
          <p:nvPr>
            <p:ph idx="1"/>
          </p:nvPr>
        </p:nvSpPr>
        <p:spPr>
          <a:xfrm>
            <a:off x="130629" y="277586"/>
            <a:ext cx="11887199" cy="6221185"/>
          </a:xfrm>
        </p:spPr>
        <p:txBody>
          <a:bodyPr>
            <a:normAutofit/>
          </a:bodyPr>
          <a:lstStyle/>
          <a:p>
            <a:pPr algn="just"/>
            <a:r>
              <a:rPr lang="en-US" b="1" i="1" dirty="0">
                <a:solidFill>
                  <a:schemeClr val="bg1"/>
                </a:solidFill>
                <a:effectLst/>
              </a:rPr>
              <a:t>Electronic communication is any form of communication that's broadcast, transmitted, stored or viewed using electronic media, such as computers, phones, email and video. But each has specific uses and is better suited for certain scenarios.</a:t>
            </a:r>
          </a:p>
          <a:p>
            <a:pPr algn="just"/>
            <a:endParaRPr lang="en-US" sz="1400" b="1" i="1" dirty="0">
              <a:solidFill>
                <a:schemeClr val="bg1"/>
              </a:solidFill>
              <a:effectLst/>
            </a:endParaRPr>
          </a:p>
          <a:p>
            <a:pPr algn="just"/>
            <a:r>
              <a:rPr lang="en-US" sz="2800" b="1" i="1" dirty="0">
                <a:solidFill>
                  <a:schemeClr val="bg1"/>
                </a:solidFill>
                <a:effectLst/>
                <a:latin typeface="Calibri "/>
              </a:rPr>
              <a:t>A sensor is a device that produces an output signal for the purpose of sensing a physical phenomenon.</a:t>
            </a:r>
          </a:p>
          <a:p>
            <a:pPr algn="just"/>
            <a:endParaRPr lang="en-US" sz="1400" b="1" i="1" dirty="0">
              <a:solidFill>
                <a:schemeClr val="bg1"/>
              </a:solidFill>
              <a:effectLst/>
              <a:latin typeface="Calibri "/>
            </a:endParaRPr>
          </a:p>
          <a:p>
            <a:pPr algn="just"/>
            <a:r>
              <a:rPr lang="en-US" sz="2800" b="1" i="1" dirty="0">
                <a:solidFill>
                  <a:schemeClr val="bg1"/>
                </a:solidFill>
                <a:effectLst/>
                <a:latin typeface="Calibri "/>
              </a:rPr>
              <a:t>In the broadest definition, a sensor is a device, module, machine, or subsystem that detects events or changes in its environment and sends the information to other electronics, frequently a computer processor. </a:t>
            </a:r>
          </a:p>
          <a:p>
            <a:pPr algn="just"/>
            <a:endParaRPr lang="en-US" sz="1200" b="1" i="1" dirty="0">
              <a:solidFill>
                <a:schemeClr val="bg1"/>
              </a:solidFill>
              <a:latin typeface="Calibri "/>
            </a:endParaRPr>
          </a:p>
          <a:p>
            <a:pPr algn="just"/>
            <a:r>
              <a:rPr lang="en-US" sz="2800" b="1" i="1" dirty="0">
                <a:solidFill>
                  <a:schemeClr val="bg1"/>
                </a:solidFill>
                <a:effectLst/>
                <a:latin typeface="Calibri "/>
              </a:rPr>
              <a:t>Sensors are always used with other electronics.</a:t>
            </a:r>
          </a:p>
          <a:p>
            <a:pPr algn="just"/>
            <a:endParaRPr lang="en-US" sz="4000" b="1" i="1" dirty="0">
              <a:solidFill>
                <a:schemeClr val="bg1"/>
              </a:solidFill>
            </a:endParaRPr>
          </a:p>
        </p:txBody>
      </p:sp>
    </p:spTree>
    <p:extLst>
      <p:ext uri="{BB962C8B-B14F-4D97-AF65-F5344CB8AC3E}">
        <p14:creationId xmlns:p14="http://schemas.microsoft.com/office/powerpoint/2010/main" val="10180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B124B-7A06-4B38-A003-4C9FA6096DFA}"/>
              </a:ext>
            </a:extLst>
          </p:cNvPr>
          <p:cNvSpPr>
            <a:spLocks noGrp="1"/>
          </p:cNvSpPr>
          <p:nvPr>
            <p:ph type="title"/>
          </p:nvPr>
        </p:nvSpPr>
        <p:spPr>
          <a:xfrm>
            <a:off x="348343" y="169182"/>
            <a:ext cx="10515600" cy="663575"/>
          </a:xfrm>
        </p:spPr>
        <p:txBody>
          <a:bodyPr>
            <a:normAutofit fontScale="90000"/>
          </a:bodyPr>
          <a:lstStyle/>
          <a:p>
            <a:r>
              <a:rPr lang="en-IN" b="1" i="1" dirty="0">
                <a:solidFill>
                  <a:schemeClr val="bg1"/>
                </a:solidFill>
              </a:rPr>
              <a:t>What is electronics?</a:t>
            </a:r>
          </a:p>
        </p:txBody>
      </p:sp>
      <p:sp>
        <p:nvSpPr>
          <p:cNvPr id="3" name="Content Placeholder 2">
            <a:extLst>
              <a:ext uri="{FF2B5EF4-FFF2-40B4-BE49-F238E27FC236}">
                <a16:creationId xmlns:a16="http://schemas.microsoft.com/office/drawing/2014/main" id="{946F6FA3-2E48-44E8-A868-4F013A4E98E2}"/>
              </a:ext>
            </a:extLst>
          </p:cNvPr>
          <p:cNvSpPr>
            <a:spLocks noGrp="1"/>
          </p:cNvSpPr>
          <p:nvPr>
            <p:ph idx="1"/>
          </p:nvPr>
        </p:nvSpPr>
        <p:spPr>
          <a:xfrm>
            <a:off x="522513" y="1028700"/>
            <a:ext cx="11191691" cy="5148263"/>
          </a:xfrm>
        </p:spPr>
        <p:txBody>
          <a:bodyPr/>
          <a:lstStyle/>
          <a:p>
            <a:pPr algn="just">
              <a:buClr>
                <a:schemeClr val="bg1"/>
              </a:buClr>
            </a:pPr>
            <a:r>
              <a:rPr lang="en-IN" i="1" dirty="0">
                <a:solidFill>
                  <a:schemeClr val="bg1"/>
                </a:solidFill>
              </a:rPr>
              <a:t>Electronics is the science of how to control electric energy , energy which the electrons have a fundamental role.</a:t>
            </a:r>
          </a:p>
          <a:p>
            <a:pPr algn="just">
              <a:buClr>
                <a:schemeClr val="bg1"/>
              </a:buClr>
            </a:pPr>
            <a:endParaRPr lang="en-IN" i="1" dirty="0">
              <a:solidFill>
                <a:schemeClr val="bg1"/>
              </a:solidFill>
            </a:endParaRPr>
          </a:p>
          <a:p>
            <a:pPr algn="just">
              <a:buClr>
                <a:schemeClr val="bg1"/>
              </a:buClr>
            </a:pPr>
            <a:r>
              <a:rPr lang="en-IN" i="1" dirty="0">
                <a:solidFill>
                  <a:schemeClr val="bg1"/>
                </a:solidFill>
              </a:rPr>
              <a:t>It also deals with electrical circuits that involve active electrical  components such as vacuum tubes, transistors, diodes and integrated circuits, and associated passive electrical components and interconnection technologies.</a:t>
            </a:r>
          </a:p>
          <a:p>
            <a:pPr algn="just">
              <a:buClr>
                <a:schemeClr val="bg1"/>
              </a:buClr>
            </a:pPr>
            <a:endParaRPr lang="en-IN" i="1" dirty="0">
              <a:solidFill>
                <a:schemeClr val="bg1"/>
              </a:solidFill>
            </a:endParaRPr>
          </a:p>
          <a:p>
            <a:pPr algn="just">
              <a:buClr>
                <a:schemeClr val="bg1"/>
              </a:buClr>
            </a:pPr>
            <a:r>
              <a:rPr lang="en-IN" i="1" dirty="0">
                <a:solidFill>
                  <a:schemeClr val="bg1"/>
                </a:solidFill>
              </a:rPr>
              <a:t>When building electronics circuits , including resistors, capacitors , diodes , transistors and integrated circuits  involves a large number of basic electronic components.</a:t>
            </a:r>
          </a:p>
          <a:p>
            <a:pPr algn="just">
              <a:buClr>
                <a:schemeClr val="bg1"/>
              </a:buClr>
            </a:pPr>
            <a:endParaRPr lang="en-IN" dirty="0">
              <a:solidFill>
                <a:schemeClr val="bg1"/>
              </a:solidFill>
            </a:endParaRPr>
          </a:p>
          <a:p>
            <a:pPr algn="just">
              <a:buClr>
                <a:schemeClr val="bg1"/>
              </a:buClr>
            </a:pPr>
            <a:endParaRPr lang="en-IN" dirty="0">
              <a:solidFill>
                <a:schemeClr val="bg1"/>
              </a:solidFill>
            </a:endParaRPr>
          </a:p>
        </p:txBody>
      </p:sp>
    </p:spTree>
    <p:extLst>
      <p:ext uri="{BB962C8B-B14F-4D97-AF65-F5344CB8AC3E}">
        <p14:creationId xmlns:p14="http://schemas.microsoft.com/office/powerpoint/2010/main" val="40014959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62E62-F42D-41D7-BE35-ED46C7129AE0}"/>
              </a:ext>
            </a:extLst>
          </p:cNvPr>
          <p:cNvSpPr>
            <a:spLocks noGrp="1"/>
          </p:cNvSpPr>
          <p:nvPr>
            <p:ph type="title"/>
          </p:nvPr>
        </p:nvSpPr>
        <p:spPr/>
        <p:txBody>
          <a:bodyPr>
            <a:normAutofit/>
          </a:bodyPr>
          <a:lstStyle/>
          <a:p>
            <a:pPr algn="just"/>
            <a:r>
              <a:rPr lang="en-IN" sz="5400" b="1" i="1" dirty="0">
                <a:solidFill>
                  <a:schemeClr val="bg1"/>
                </a:solidFill>
              </a:rPr>
              <a:t>Application of Electronics</a:t>
            </a:r>
          </a:p>
        </p:txBody>
      </p:sp>
      <p:sp>
        <p:nvSpPr>
          <p:cNvPr id="3" name="Content Placeholder 2">
            <a:extLst>
              <a:ext uri="{FF2B5EF4-FFF2-40B4-BE49-F238E27FC236}">
                <a16:creationId xmlns:a16="http://schemas.microsoft.com/office/drawing/2014/main" id="{9D40AB1A-A544-4BB2-93B9-B80E1E870C1D}"/>
              </a:ext>
            </a:extLst>
          </p:cNvPr>
          <p:cNvSpPr>
            <a:spLocks noGrp="1"/>
          </p:cNvSpPr>
          <p:nvPr>
            <p:ph idx="1"/>
          </p:nvPr>
        </p:nvSpPr>
        <p:spPr/>
        <p:txBody>
          <a:bodyPr>
            <a:normAutofit/>
          </a:bodyPr>
          <a:lstStyle/>
          <a:p>
            <a:pPr algn="just"/>
            <a:r>
              <a:rPr lang="en-IN" sz="3600" b="1" i="1" dirty="0">
                <a:solidFill>
                  <a:schemeClr val="bg1"/>
                </a:solidFill>
              </a:rPr>
              <a:t>Communication and Entertainment</a:t>
            </a:r>
          </a:p>
          <a:p>
            <a:pPr algn="just"/>
            <a:r>
              <a:rPr lang="en-IN" sz="3600" b="1" i="1" dirty="0">
                <a:solidFill>
                  <a:schemeClr val="bg1"/>
                </a:solidFill>
              </a:rPr>
              <a:t>Industrial</a:t>
            </a:r>
          </a:p>
          <a:p>
            <a:pPr algn="just"/>
            <a:r>
              <a:rPr lang="en-IN" sz="3600" b="1" i="1" dirty="0">
                <a:solidFill>
                  <a:schemeClr val="bg1"/>
                </a:solidFill>
              </a:rPr>
              <a:t>Medical Science</a:t>
            </a:r>
          </a:p>
          <a:p>
            <a:pPr algn="just"/>
            <a:r>
              <a:rPr lang="en-IN" sz="3600" b="1" i="1" dirty="0">
                <a:solidFill>
                  <a:schemeClr val="bg1"/>
                </a:solidFill>
              </a:rPr>
              <a:t>Defence</a:t>
            </a:r>
          </a:p>
        </p:txBody>
      </p:sp>
    </p:spTree>
    <p:extLst>
      <p:ext uri="{BB962C8B-B14F-4D97-AF65-F5344CB8AC3E}">
        <p14:creationId xmlns:p14="http://schemas.microsoft.com/office/powerpoint/2010/main" val="14496559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31991-8B6C-4F8D-AC4A-892BA0D9A759}"/>
              </a:ext>
            </a:extLst>
          </p:cNvPr>
          <p:cNvSpPr>
            <a:spLocks noGrp="1"/>
          </p:cNvSpPr>
          <p:nvPr>
            <p:ph type="title"/>
          </p:nvPr>
        </p:nvSpPr>
        <p:spPr>
          <a:xfrm>
            <a:off x="625929" y="0"/>
            <a:ext cx="10515600" cy="826861"/>
          </a:xfrm>
        </p:spPr>
        <p:txBody>
          <a:bodyPr/>
          <a:lstStyle/>
          <a:p>
            <a:r>
              <a:rPr lang="en-IN" b="1" i="1" dirty="0">
                <a:solidFill>
                  <a:schemeClr val="bg1"/>
                </a:solidFill>
                <a:latin typeface="+mn-lt"/>
              </a:rPr>
              <a:t>Syllabus</a:t>
            </a:r>
          </a:p>
        </p:txBody>
      </p:sp>
      <p:sp>
        <p:nvSpPr>
          <p:cNvPr id="3" name="Content Placeholder 2">
            <a:extLst>
              <a:ext uri="{FF2B5EF4-FFF2-40B4-BE49-F238E27FC236}">
                <a16:creationId xmlns:a16="http://schemas.microsoft.com/office/drawing/2014/main" id="{CCC7AD17-EB61-4D6B-99FF-D8332BEF8FED}"/>
              </a:ext>
            </a:extLst>
          </p:cNvPr>
          <p:cNvSpPr>
            <a:spLocks noGrp="1"/>
          </p:cNvSpPr>
          <p:nvPr>
            <p:ph idx="1"/>
          </p:nvPr>
        </p:nvSpPr>
        <p:spPr>
          <a:xfrm>
            <a:off x="244929" y="826861"/>
            <a:ext cx="11723914" cy="5704568"/>
          </a:xfrm>
        </p:spPr>
        <p:txBody>
          <a:bodyPr>
            <a:normAutofit/>
          </a:bodyPr>
          <a:lstStyle/>
          <a:p>
            <a:pPr marL="0" indent="0" algn="just">
              <a:buNone/>
            </a:pPr>
            <a:r>
              <a:rPr lang="en-IN" i="1" dirty="0">
                <a:solidFill>
                  <a:schemeClr val="bg1"/>
                </a:solidFill>
                <a:effectLst/>
              </a:rPr>
              <a:t>Module 1 : Power Supplies –Block diagram, Half-wave rectifier, Full-wave rectifiers and filters, Voltage regulators, Output resistance and voltage regulation, Voltage multipliers.</a:t>
            </a:r>
          </a:p>
          <a:p>
            <a:pPr algn="just"/>
            <a:r>
              <a:rPr lang="en-IN" i="1" dirty="0">
                <a:solidFill>
                  <a:schemeClr val="bg1"/>
                </a:solidFill>
                <a:effectLst/>
              </a:rPr>
              <a:t>Amplifiers – Types of amplifiers, Gain, Input and output resistance, Frequency response, Bandwidth, Phase shift, Negative feedback, multi-stage amplifiers</a:t>
            </a:r>
            <a:r>
              <a:rPr lang="en-IN" i="1" dirty="0">
                <a:solidFill>
                  <a:schemeClr val="bg1"/>
                </a:solidFill>
              </a:rPr>
              <a:t> .</a:t>
            </a:r>
          </a:p>
          <a:p>
            <a:pPr algn="just"/>
            <a:endParaRPr lang="en-IN" sz="2400" i="1" dirty="0">
              <a:solidFill>
                <a:schemeClr val="bg1"/>
              </a:solidFill>
            </a:endParaRPr>
          </a:p>
          <a:p>
            <a:pPr algn="just"/>
            <a:r>
              <a:rPr lang="en-IN" i="1" dirty="0">
                <a:solidFill>
                  <a:schemeClr val="bg1"/>
                </a:solidFill>
              </a:rPr>
              <a:t>Module 2: </a:t>
            </a:r>
            <a:r>
              <a:rPr lang="en-IN" sz="3000" i="1" dirty="0">
                <a:solidFill>
                  <a:schemeClr val="bg1"/>
                </a:solidFill>
                <a:effectLst/>
              </a:rPr>
              <a:t>Oscillators – Barkhausen criterion, sinusoidal and non-sinusoidal oscillators, Ladder network oscillator, Wein bridge oscillator, Multivibrators, Single-stage astable oscillator, Crystal controlled oscillators (Only Concepts, working, and waveforms. No mathematical derivations) Operational amplifiers -Operational amplifier parameters, Operational amplifier characteristics, Operational amplifier configurations, Operational amplifier circuits.</a:t>
            </a:r>
            <a:r>
              <a:rPr lang="en-IN" sz="3000" i="1" dirty="0">
                <a:solidFill>
                  <a:schemeClr val="bg1"/>
                </a:solidFill>
              </a:rPr>
              <a:t> </a:t>
            </a:r>
            <a:endParaRPr lang="en-IN" i="1" dirty="0">
              <a:solidFill>
                <a:schemeClr val="bg1"/>
              </a:solidFill>
            </a:endParaRPr>
          </a:p>
        </p:txBody>
      </p:sp>
    </p:spTree>
    <p:extLst>
      <p:ext uri="{BB962C8B-B14F-4D97-AF65-F5344CB8AC3E}">
        <p14:creationId xmlns:p14="http://schemas.microsoft.com/office/powerpoint/2010/main" val="42498950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D12226-9488-4884-BA4B-81FA5B9A8980}"/>
              </a:ext>
            </a:extLst>
          </p:cNvPr>
          <p:cNvSpPr>
            <a:spLocks noGrp="1"/>
          </p:cNvSpPr>
          <p:nvPr>
            <p:ph idx="1"/>
          </p:nvPr>
        </p:nvSpPr>
        <p:spPr>
          <a:xfrm>
            <a:off x="261258" y="163286"/>
            <a:ext cx="11571514" cy="6417127"/>
          </a:xfrm>
        </p:spPr>
        <p:txBody>
          <a:bodyPr>
            <a:normAutofit/>
          </a:bodyPr>
          <a:lstStyle/>
          <a:p>
            <a:pPr marL="0" indent="0" algn="just">
              <a:buNone/>
            </a:pPr>
            <a:r>
              <a:rPr lang="en-IN" b="1" i="1" dirty="0">
                <a:solidFill>
                  <a:schemeClr val="bg1"/>
                </a:solidFill>
              </a:rPr>
              <a:t>Module 3: </a:t>
            </a:r>
            <a:r>
              <a:rPr lang="en-IN" b="1" i="1" dirty="0">
                <a:solidFill>
                  <a:schemeClr val="bg1"/>
                </a:solidFill>
                <a:effectLst/>
              </a:rPr>
              <a:t>Boolean Algebra and Logic Circuits: Binary numbers, Number Base Conversion, octal &amp; Hexa</a:t>
            </a:r>
            <a:r>
              <a:rPr lang="en-IN" b="1" i="1" dirty="0">
                <a:solidFill>
                  <a:schemeClr val="bg1"/>
                </a:solidFill>
              </a:rPr>
              <a:t> </a:t>
            </a:r>
            <a:r>
              <a:rPr lang="en-IN" b="1" i="1" dirty="0">
                <a:solidFill>
                  <a:schemeClr val="bg1"/>
                </a:solidFill>
                <a:effectLst/>
              </a:rPr>
              <a:t>Decimal Numbers, Complements, Basic definitions, Axiomatic Definition of Boolean Algebra, Basic Theorems and Properties of Boolean Algebra, Boolean Functions, Canonical and Standard Forms, Other Logic Operations, Digital Logic Gates.</a:t>
            </a:r>
          </a:p>
          <a:p>
            <a:pPr marL="0" indent="0" algn="just">
              <a:buNone/>
            </a:pPr>
            <a:r>
              <a:rPr lang="en-US" b="1" i="1" dirty="0">
                <a:solidFill>
                  <a:schemeClr val="bg1"/>
                </a:solidFill>
                <a:effectLst/>
              </a:rPr>
              <a:t>Combinational logic: Introduction, Design procedure, Adders- Half adder, Full adder.</a:t>
            </a:r>
          </a:p>
          <a:p>
            <a:pPr marL="0" indent="0" algn="just">
              <a:buNone/>
            </a:pPr>
            <a:endParaRPr lang="en-US" b="1" i="1" dirty="0">
              <a:solidFill>
                <a:schemeClr val="bg1"/>
              </a:solidFill>
              <a:effectLst/>
            </a:endParaRPr>
          </a:p>
          <a:p>
            <a:pPr marL="0" indent="0" algn="just">
              <a:buNone/>
            </a:pPr>
            <a:r>
              <a:rPr lang="en-US" b="1" i="1" dirty="0">
                <a:solidFill>
                  <a:schemeClr val="bg1"/>
                </a:solidFill>
              </a:rPr>
              <a:t>Module 4: </a:t>
            </a:r>
            <a:r>
              <a:rPr lang="en-IN" b="1" i="1" dirty="0">
                <a:solidFill>
                  <a:schemeClr val="bg1"/>
                </a:solidFill>
                <a:effectLst/>
              </a:rPr>
              <a:t>Embedded Systems – Definition, Embedded systems vs general computing systems, Classification of Embedded Systems, Major application areas of Embedded Systems, Elements of an Embedded System, Core of the Embedded System, Microprocessor vs Microcontroller, RISC vs CISC Sensors and Interfacing – Instrumentation and control systems, Transducers, Sensors, Actuators, LED, 7-Segment LED Display.</a:t>
            </a:r>
            <a:r>
              <a:rPr lang="en-IN" b="1" i="1" dirty="0">
                <a:solidFill>
                  <a:schemeClr val="bg1"/>
                </a:solidFill>
              </a:rPr>
              <a:t> </a:t>
            </a:r>
          </a:p>
        </p:txBody>
      </p:sp>
    </p:spTree>
    <p:extLst>
      <p:ext uri="{BB962C8B-B14F-4D97-AF65-F5344CB8AC3E}">
        <p14:creationId xmlns:p14="http://schemas.microsoft.com/office/powerpoint/2010/main" val="26430555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2D1755-E395-46AF-88BC-B7A072E9ABCB}"/>
              </a:ext>
            </a:extLst>
          </p:cNvPr>
          <p:cNvSpPr>
            <a:spLocks noGrp="1"/>
          </p:cNvSpPr>
          <p:nvPr>
            <p:ph idx="1"/>
          </p:nvPr>
        </p:nvSpPr>
        <p:spPr>
          <a:xfrm>
            <a:off x="244929" y="359228"/>
            <a:ext cx="11756571" cy="6270171"/>
          </a:xfrm>
        </p:spPr>
        <p:txBody>
          <a:bodyPr/>
          <a:lstStyle/>
          <a:p>
            <a:pPr marL="0" indent="0" algn="just">
              <a:buNone/>
            </a:pPr>
            <a:r>
              <a:rPr lang="en-IN" b="1" i="1" dirty="0">
                <a:solidFill>
                  <a:schemeClr val="bg1"/>
                </a:solidFill>
              </a:rPr>
              <a:t>Module 5: Analog Communication Schemes – Modern communication system scheme, Information source, and input transducer, Transmitter, Channel or Medium – Hardwired and Soft wired, Noise, Receiver, Multiplexing, Types of communication systems. Types of modulation (only concepts) – AM , FM, Concept of Radio wave propagation (Ground, space, sky) </a:t>
            </a:r>
          </a:p>
          <a:p>
            <a:pPr algn="just"/>
            <a:r>
              <a:rPr lang="en-IN" b="1" i="1" dirty="0">
                <a:solidFill>
                  <a:schemeClr val="bg1"/>
                </a:solidFill>
              </a:rPr>
              <a:t>Digital Modulation Schemes: Advantages of digital communication over analog communication, ASK, FSK, PSK, Radio signal transmission Multiple access techniques. </a:t>
            </a:r>
          </a:p>
        </p:txBody>
      </p:sp>
    </p:spTree>
    <p:extLst>
      <p:ext uri="{BB962C8B-B14F-4D97-AF65-F5344CB8AC3E}">
        <p14:creationId xmlns:p14="http://schemas.microsoft.com/office/powerpoint/2010/main" val="16426866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E8723D-9C27-4027-9CA7-F9E2519282E8}"/>
              </a:ext>
            </a:extLst>
          </p:cNvPr>
          <p:cNvSpPr>
            <a:spLocks noGrp="1"/>
          </p:cNvSpPr>
          <p:nvPr>
            <p:ph idx="1"/>
          </p:nvPr>
        </p:nvSpPr>
        <p:spPr>
          <a:xfrm>
            <a:off x="420131" y="247135"/>
            <a:ext cx="11590638" cy="6301946"/>
          </a:xfrm>
        </p:spPr>
        <p:txBody>
          <a:bodyPr/>
          <a:lstStyle/>
          <a:p>
            <a:pPr marL="0" indent="0" algn="just">
              <a:buNone/>
            </a:pPr>
            <a:r>
              <a:rPr lang="en-IN" dirty="0"/>
              <a:t>.</a:t>
            </a:r>
            <a:r>
              <a:rPr lang="en-IN" sz="3600" i="1" dirty="0">
                <a:solidFill>
                  <a:schemeClr val="bg1"/>
                </a:solidFill>
              </a:rPr>
              <a:t>The brief overview of the functions of each of these basic electronic components.</a:t>
            </a:r>
          </a:p>
          <a:p>
            <a:pPr marL="0" indent="0" algn="just">
              <a:buNone/>
            </a:pPr>
            <a:r>
              <a:rPr lang="en-IN" sz="3600" i="1" dirty="0">
                <a:solidFill>
                  <a:schemeClr val="bg1"/>
                </a:solidFill>
              </a:rPr>
              <a:t>Transformer</a:t>
            </a:r>
          </a:p>
          <a:p>
            <a:pPr marL="0" indent="0" algn="just">
              <a:buNone/>
            </a:pPr>
            <a:r>
              <a:rPr lang="en-IN" sz="3600" i="1" dirty="0">
                <a:solidFill>
                  <a:schemeClr val="bg1"/>
                </a:solidFill>
              </a:rPr>
              <a:t>Integrated circuits </a:t>
            </a:r>
          </a:p>
          <a:p>
            <a:pPr marL="0" indent="0" algn="just">
              <a:buNone/>
            </a:pPr>
            <a:r>
              <a:rPr lang="en-IN" sz="3600" i="1" dirty="0">
                <a:solidFill>
                  <a:schemeClr val="bg1"/>
                </a:solidFill>
              </a:rPr>
              <a:t>Multimeter /Ohmmeter</a:t>
            </a:r>
          </a:p>
          <a:p>
            <a:pPr marL="0" indent="0" algn="just">
              <a:buNone/>
            </a:pPr>
            <a:r>
              <a:rPr lang="en-IN" sz="3600" i="1" dirty="0">
                <a:solidFill>
                  <a:schemeClr val="bg1"/>
                </a:solidFill>
              </a:rPr>
              <a:t>Capacitor</a:t>
            </a:r>
          </a:p>
          <a:p>
            <a:pPr marL="0" indent="0" algn="just">
              <a:buNone/>
            </a:pPr>
            <a:r>
              <a:rPr lang="en-IN" sz="3600" i="1" dirty="0">
                <a:solidFill>
                  <a:schemeClr val="bg1"/>
                </a:solidFill>
              </a:rPr>
              <a:t>Resistor</a:t>
            </a:r>
          </a:p>
          <a:p>
            <a:pPr marL="0" indent="0" algn="just">
              <a:buNone/>
            </a:pPr>
            <a:r>
              <a:rPr lang="en-IN" sz="3600" i="1" dirty="0">
                <a:solidFill>
                  <a:schemeClr val="bg1"/>
                </a:solidFill>
              </a:rPr>
              <a:t>Diode </a:t>
            </a:r>
          </a:p>
          <a:p>
            <a:pPr marL="0" indent="0" algn="just">
              <a:buNone/>
            </a:pPr>
            <a:r>
              <a:rPr lang="en-IN" sz="3600" i="1" dirty="0">
                <a:solidFill>
                  <a:schemeClr val="bg1"/>
                </a:solidFill>
              </a:rPr>
              <a:t>LED</a:t>
            </a:r>
          </a:p>
          <a:p>
            <a:pPr marL="0" indent="0" algn="just">
              <a:buNone/>
            </a:pPr>
            <a:r>
              <a:rPr lang="en-IN" sz="3600" i="1" dirty="0">
                <a:solidFill>
                  <a:schemeClr val="bg1"/>
                </a:solidFill>
              </a:rPr>
              <a:t>Transistors</a:t>
            </a:r>
            <a:endParaRPr lang="en-IN" sz="3600" i="1" dirty="0"/>
          </a:p>
        </p:txBody>
      </p:sp>
    </p:spTree>
    <p:extLst>
      <p:ext uri="{BB962C8B-B14F-4D97-AF65-F5344CB8AC3E}">
        <p14:creationId xmlns:p14="http://schemas.microsoft.com/office/powerpoint/2010/main" val="918731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A17CDF-D1F9-408A-80D8-3370686BF09F}"/>
              </a:ext>
            </a:extLst>
          </p:cNvPr>
          <p:cNvSpPr>
            <a:spLocks noGrp="1"/>
          </p:cNvSpPr>
          <p:nvPr>
            <p:ph idx="1"/>
          </p:nvPr>
        </p:nvSpPr>
        <p:spPr>
          <a:xfrm>
            <a:off x="228599" y="261256"/>
            <a:ext cx="11691257" cy="6319157"/>
          </a:xfrm>
        </p:spPr>
        <p:txBody>
          <a:bodyPr>
            <a:normAutofit/>
          </a:bodyPr>
          <a:lstStyle/>
          <a:p>
            <a:pPr algn="just"/>
            <a:r>
              <a:rPr lang="en-US" sz="3200" b="1" i="1" dirty="0">
                <a:solidFill>
                  <a:schemeClr val="bg1"/>
                </a:solidFill>
                <a:effectLst/>
                <a:cs typeface="Times New Roman" panose="02020603050405020304" pitchFamily="18" charset="0"/>
              </a:rPr>
              <a:t>A power supply is an electrical device that supplies </a:t>
            </a:r>
            <a:r>
              <a:rPr lang="en-US" sz="3200" b="1" i="1" strike="noStrike" dirty="0">
                <a:solidFill>
                  <a:schemeClr val="bg1"/>
                </a:solidFill>
                <a:effectLst/>
                <a:cs typeface="Times New Roman" panose="02020603050405020304" pitchFamily="18" charset="0"/>
              </a:rPr>
              <a:t>electric power</a:t>
            </a:r>
            <a:r>
              <a:rPr lang="en-US" sz="3200" b="1" i="1" dirty="0">
                <a:solidFill>
                  <a:schemeClr val="bg1"/>
                </a:solidFill>
                <a:effectLst/>
                <a:cs typeface="Times New Roman" panose="02020603050405020304" pitchFamily="18" charset="0"/>
              </a:rPr>
              <a:t> to an </a:t>
            </a:r>
            <a:r>
              <a:rPr lang="en-US" sz="3200" b="1" i="1" strike="noStrike" dirty="0">
                <a:solidFill>
                  <a:schemeClr val="bg1"/>
                </a:solidFill>
                <a:effectLst/>
                <a:cs typeface="Times New Roman" panose="02020603050405020304" pitchFamily="18" charset="0"/>
              </a:rPr>
              <a:t>electrical load</a:t>
            </a:r>
            <a:r>
              <a:rPr lang="en-US" sz="3200" b="1" i="1" dirty="0">
                <a:solidFill>
                  <a:schemeClr val="bg1"/>
                </a:solidFill>
                <a:effectLst/>
                <a:cs typeface="Times New Roman" panose="02020603050405020304" pitchFamily="18" charset="0"/>
              </a:rPr>
              <a:t>. The main purpose of a power supply is to convert </a:t>
            </a:r>
            <a:r>
              <a:rPr lang="en-US" sz="3200" b="1" i="1" strike="noStrike" dirty="0">
                <a:solidFill>
                  <a:schemeClr val="bg1"/>
                </a:solidFill>
                <a:effectLst/>
                <a:cs typeface="Times New Roman" panose="02020603050405020304" pitchFamily="18" charset="0"/>
              </a:rPr>
              <a:t>electric current</a:t>
            </a:r>
            <a:r>
              <a:rPr lang="en-US" sz="3200" b="1" i="1" dirty="0">
                <a:solidFill>
                  <a:schemeClr val="bg1"/>
                </a:solidFill>
                <a:effectLst/>
                <a:cs typeface="Times New Roman" panose="02020603050405020304" pitchFamily="18" charset="0"/>
              </a:rPr>
              <a:t> from a source to the correct </a:t>
            </a:r>
            <a:r>
              <a:rPr lang="en-US" sz="3200" b="1" i="1" strike="noStrike" dirty="0">
                <a:solidFill>
                  <a:schemeClr val="bg1"/>
                </a:solidFill>
                <a:effectLst/>
                <a:cs typeface="Times New Roman" panose="02020603050405020304" pitchFamily="18" charset="0"/>
              </a:rPr>
              <a:t>voltage</a:t>
            </a:r>
            <a:r>
              <a:rPr lang="en-US" sz="3200" b="1" i="1" dirty="0">
                <a:solidFill>
                  <a:schemeClr val="bg1"/>
                </a:solidFill>
                <a:effectLst/>
                <a:cs typeface="Times New Roman" panose="02020603050405020304" pitchFamily="18" charset="0"/>
              </a:rPr>
              <a:t>, </a:t>
            </a:r>
            <a:r>
              <a:rPr lang="en-US" sz="3200" b="1" i="1" strike="noStrike" dirty="0">
                <a:solidFill>
                  <a:schemeClr val="bg1"/>
                </a:solidFill>
                <a:effectLst/>
                <a:cs typeface="Times New Roman" panose="02020603050405020304" pitchFamily="18" charset="0"/>
              </a:rPr>
              <a:t>current</a:t>
            </a:r>
            <a:r>
              <a:rPr lang="en-US" sz="3200" b="1" i="1" dirty="0">
                <a:solidFill>
                  <a:schemeClr val="bg1"/>
                </a:solidFill>
                <a:effectLst/>
                <a:cs typeface="Times New Roman" panose="02020603050405020304" pitchFamily="18" charset="0"/>
              </a:rPr>
              <a:t>, and </a:t>
            </a:r>
            <a:r>
              <a:rPr lang="en-US" sz="3200" b="1" i="1" strike="noStrike" dirty="0">
                <a:solidFill>
                  <a:schemeClr val="bg1"/>
                </a:solidFill>
                <a:effectLst/>
                <a:cs typeface="Times New Roman" panose="02020603050405020304" pitchFamily="18" charset="0"/>
              </a:rPr>
              <a:t>frequency</a:t>
            </a:r>
            <a:r>
              <a:rPr lang="en-US" sz="3200" b="1" i="1" dirty="0">
                <a:solidFill>
                  <a:schemeClr val="bg1"/>
                </a:solidFill>
                <a:effectLst/>
                <a:cs typeface="Times New Roman" panose="02020603050405020304" pitchFamily="18" charset="0"/>
              </a:rPr>
              <a:t> to power the load.</a:t>
            </a:r>
          </a:p>
          <a:p>
            <a:pPr algn="just"/>
            <a:endParaRPr lang="en-US" sz="3200" b="1" i="1" dirty="0">
              <a:solidFill>
                <a:schemeClr val="bg1"/>
              </a:solidFill>
              <a:cs typeface="Times New Roman" panose="02020603050405020304" pitchFamily="18" charset="0"/>
            </a:endParaRPr>
          </a:p>
          <a:p>
            <a:pPr algn="just"/>
            <a:r>
              <a:rPr lang="en-US" sz="3200" b="1" i="1" dirty="0">
                <a:solidFill>
                  <a:schemeClr val="bg1"/>
                </a:solidFill>
                <a:effectLst/>
                <a:cs typeface="Times New Roman" panose="02020603050405020304" pitchFamily="18" charset="0"/>
              </a:rPr>
              <a:t>DC Supply</a:t>
            </a:r>
          </a:p>
          <a:p>
            <a:pPr algn="just"/>
            <a:endParaRPr lang="en-US" sz="3200" b="1" i="1" dirty="0">
              <a:solidFill>
                <a:schemeClr val="bg1"/>
              </a:solidFill>
              <a:effectLst/>
              <a:cs typeface="Times New Roman" panose="02020603050405020304" pitchFamily="18" charset="0"/>
            </a:endParaRPr>
          </a:p>
          <a:p>
            <a:pPr algn="just"/>
            <a:r>
              <a:rPr lang="en-US" sz="3200" b="1" i="1" dirty="0">
                <a:solidFill>
                  <a:schemeClr val="bg1"/>
                </a:solidFill>
                <a:cs typeface="Times New Roman" panose="02020603050405020304" pitchFamily="18" charset="0"/>
              </a:rPr>
              <a:t>AC Supply </a:t>
            </a:r>
            <a:endParaRPr lang="en-US" sz="3200" b="1" i="1" dirty="0">
              <a:solidFill>
                <a:schemeClr val="bg1"/>
              </a:solidFill>
              <a:effectLst/>
              <a:cs typeface="Times New Roman" panose="02020603050405020304" pitchFamily="18" charset="0"/>
            </a:endParaRPr>
          </a:p>
          <a:p>
            <a:pPr algn="just"/>
            <a:endParaRPr lang="en-IN" sz="3200" dirty="0">
              <a:solidFill>
                <a:schemeClr val="bg1"/>
              </a:solidFill>
              <a:cs typeface="Times New Roman" panose="02020603050405020304" pitchFamily="18" charset="0"/>
            </a:endParaRPr>
          </a:p>
        </p:txBody>
      </p:sp>
    </p:spTree>
    <p:extLst>
      <p:ext uri="{BB962C8B-B14F-4D97-AF65-F5344CB8AC3E}">
        <p14:creationId xmlns:p14="http://schemas.microsoft.com/office/powerpoint/2010/main" val="1091323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D2499A-1A3E-4549-8313-547013B83C00}"/>
              </a:ext>
            </a:extLst>
          </p:cNvPr>
          <p:cNvSpPr>
            <a:spLocks noGrp="1"/>
          </p:cNvSpPr>
          <p:nvPr>
            <p:ph idx="1"/>
          </p:nvPr>
        </p:nvSpPr>
        <p:spPr>
          <a:xfrm>
            <a:off x="310243" y="195942"/>
            <a:ext cx="11691257" cy="6368143"/>
          </a:xfrm>
        </p:spPr>
        <p:txBody>
          <a:bodyPr>
            <a:normAutofit/>
          </a:bodyPr>
          <a:lstStyle/>
          <a:p>
            <a:pPr algn="just"/>
            <a:r>
              <a:rPr lang="en-IN" sz="3600" b="1" i="1" dirty="0">
                <a:solidFill>
                  <a:schemeClr val="bg1"/>
                </a:solidFill>
              </a:rPr>
              <a:t>Transformer </a:t>
            </a:r>
          </a:p>
        </p:txBody>
      </p:sp>
      <p:pic>
        <p:nvPicPr>
          <p:cNvPr id="1026" name="Picture 2" descr="Transformer Winding : Types, Working, Advantages &amp; Its Applications">
            <a:extLst>
              <a:ext uri="{FF2B5EF4-FFF2-40B4-BE49-F238E27FC236}">
                <a16:creationId xmlns:a16="http://schemas.microsoft.com/office/drawing/2014/main" id="{E22EC3DD-B29A-4F2C-9422-CCBB0CD4AC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 y="1838345"/>
            <a:ext cx="6282417" cy="318130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esigned welding transformer - winding arrangement . | Download Scientific  Diagram">
            <a:extLst>
              <a:ext uri="{FF2B5EF4-FFF2-40B4-BE49-F238E27FC236}">
                <a16:creationId xmlns:a16="http://schemas.microsoft.com/office/drawing/2014/main" id="{592CD6D1-5996-47C3-BCFC-2EC30469D5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53224" y="1283173"/>
            <a:ext cx="4967969" cy="49380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688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62E62-F42D-41D7-BE35-ED46C7129AE0}"/>
              </a:ext>
            </a:extLst>
          </p:cNvPr>
          <p:cNvSpPr>
            <a:spLocks noGrp="1"/>
          </p:cNvSpPr>
          <p:nvPr>
            <p:ph type="title"/>
          </p:nvPr>
        </p:nvSpPr>
        <p:spPr>
          <a:xfrm>
            <a:off x="368642" y="38554"/>
            <a:ext cx="10515600" cy="969405"/>
          </a:xfrm>
        </p:spPr>
        <p:txBody>
          <a:bodyPr/>
          <a:lstStyle/>
          <a:p>
            <a:pPr algn="ctr"/>
            <a:r>
              <a:rPr lang="en-IN" b="1" i="1" dirty="0">
                <a:solidFill>
                  <a:schemeClr val="bg1"/>
                </a:solidFill>
              </a:rPr>
              <a:t>Integrated Circuits</a:t>
            </a:r>
          </a:p>
        </p:txBody>
      </p:sp>
      <p:sp>
        <p:nvSpPr>
          <p:cNvPr id="3" name="Content Placeholder 2">
            <a:extLst>
              <a:ext uri="{FF2B5EF4-FFF2-40B4-BE49-F238E27FC236}">
                <a16:creationId xmlns:a16="http://schemas.microsoft.com/office/drawing/2014/main" id="{9D40AB1A-A544-4BB2-93B9-B80E1E870C1D}"/>
              </a:ext>
            </a:extLst>
          </p:cNvPr>
          <p:cNvSpPr>
            <a:spLocks noGrp="1"/>
          </p:cNvSpPr>
          <p:nvPr>
            <p:ph idx="1"/>
          </p:nvPr>
        </p:nvSpPr>
        <p:spPr>
          <a:xfrm>
            <a:off x="184321" y="1007959"/>
            <a:ext cx="11823357" cy="5239544"/>
          </a:xfrm>
        </p:spPr>
        <p:txBody>
          <a:bodyPr/>
          <a:lstStyle/>
          <a:p>
            <a:pPr algn="just"/>
            <a:r>
              <a:rPr lang="en-IN" b="1" i="1" dirty="0">
                <a:solidFill>
                  <a:schemeClr val="bg1"/>
                </a:solidFill>
              </a:rPr>
              <a:t>Integrated circuit, another name for a chip, is a small electronic device made out of semiconductor material.</a:t>
            </a:r>
          </a:p>
          <a:p>
            <a:pPr algn="just"/>
            <a:r>
              <a:rPr lang="en-IN" b="1" i="1" dirty="0">
                <a:solidFill>
                  <a:schemeClr val="bg1"/>
                </a:solidFill>
              </a:rPr>
              <a:t>The first IC was developed in the1950s by Jack of Texas Instruments and Robert Noyce of Fairchild Semiconductor.</a:t>
            </a:r>
          </a:p>
          <a:p>
            <a:pPr algn="just"/>
            <a:r>
              <a:rPr lang="en-IN" b="1" i="1" dirty="0">
                <a:solidFill>
                  <a:schemeClr val="bg1"/>
                </a:solidFill>
              </a:rPr>
              <a:t>ICs are used for a variety of devices, including microprocessors, audio and video equipment, automobiles, and other home appliances.</a:t>
            </a:r>
          </a:p>
        </p:txBody>
      </p:sp>
      <p:pic>
        <p:nvPicPr>
          <p:cNvPr id="1026" name="Picture 2" descr="Integrated Circuits | Classification, Fabrication - M-Physics Tutorial">
            <a:extLst>
              <a:ext uri="{FF2B5EF4-FFF2-40B4-BE49-F238E27FC236}">
                <a16:creationId xmlns:a16="http://schemas.microsoft.com/office/drawing/2014/main" id="{C50064DA-4109-4EB7-8E7D-D4229D12F1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7665" y="3627731"/>
            <a:ext cx="4870013" cy="284912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26D9FEF-C2C7-42EC-A1E6-8302AE17C119}"/>
              </a:ext>
            </a:extLst>
          </p:cNvPr>
          <p:cNvSpPr txBox="1"/>
          <p:nvPr/>
        </p:nvSpPr>
        <p:spPr>
          <a:xfrm>
            <a:off x="184321" y="3710903"/>
            <a:ext cx="6538344" cy="3108543"/>
          </a:xfrm>
          <a:prstGeom prst="rect">
            <a:avLst/>
          </a:prstGeom>
          <a:noFill/>
        </p:spPr>
        <p:txBody>
          <a:bodyPr wrap="square">
            <a:spAutoFit/>
          </a:bodyPr>
          <a:lstStyle/>
          <a:p>
            <a:pPr marL="342900" indent="-342900" algn="just">
              <a:buFont typeface="Arial" panose="020B0604020202020204" pitchFamily="34" charset="0"/>
              <a:buChar char="•"/>
            </a:pPr>
            <a:r>
              <a:rPr lang="en-US" sz="2800" b="1" i="1" dirty="0">
                <a:solidFill>
                  <a:schemeClr val="bg1"/>
                </a:solidFill>
                <a:effectLst/>
                <a:latin typeface="Calibri "/>
              </a:rPr>
              <a:t>Integrated circuits are made up of several components such as R, C, L, diodes and transistors. They are built on a small single block or chip of a semiconductor known as an integrated circuit (IC). All of them work together to perform a particular task.</a:t>
            </a:r>
            <a:endParaRPr lang="en-IN" sz="2800" b="1" i="1" dirty="0">
              <a:solidFill>
                <a:schemeClr val="bg1"/>
              </a:solidFill>
              <a:latin typeface="Calibri "/>
            </a:endParaRPr>
          </a:p>
        </p:txBody>
      </p:sp>
    </p:spTree>
    <p:extLst>
      <p:ext uri="{BB962C8B-B14F-4D97-AF65-F5344CB8AC3E}">
        <p14:creationId xmlns:p14="http://schemas.microsoft.com/office/powerpoint/2010/main" val="1487923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62E62-F42D-41D7-BE35-ED46C7129AE0}"/>
              </a:ext>
            </a:extLst>
          </p:cNvPr>
          <p:cNvSpPr>
            <a:spLocks noGrp="1"/>
          </p:cNvSpPr>
          <p:nvPr>
            <p:ph type="title"/>
          </p:nvPr>
        </p:nvSpPr>
        <p:spPr>
          <a:xfrm>
            <a:off x="168728" y="32658"/>
            <a:ext cx="10515600" cy="979714"/>
          </a:xfrm>
        </p:spPr>
        <p:txBody>
          <a:bodyPr/>
          <a:lstStyle/>
          <a:p>
            <a:r>
              <a:rPr lang="en-IN" b="1" i="1" dirty="0">
                <a:solidFill>
                  <a:schemeClr val="bg1"/>
                </a:solidFill>
              </a:rPr>
              <a:t>Multimeter/ Ohmmeter</a:t>
            </a:r>
          </a:p>
        </p:txBody>
      </p:sp>
      <p:sp>
        <p:nvSpPr>
          <p:cNvPr id="3" name="Content Placeholder 2">
            <a:extLst>
              <a:ext uri="{FF2B5EF4-FFF2-40B4-BE49-F238E27FC236}">
                <a16:creationId xmlns:a16="http://schemas.microsoft.com/office/drawing/2014/main" id="{9D40AB1A-A544-4BB2-93B9-B80E1E870C1D}"/>
              </a:ext>
            </a:extLst>
          </p:cNvPr>
          <p:cNvSpPr>
            <a:spLocks noGrp="1"/>
          </p:cNvSpPr>
          <p:nvPr>
            <p:ph idx="1"/>
          </p:nvPr>
        </p:nvSpPr>
        <p:spPr>
          <a:xfrm>
            <a:off x="342900" y="1228725"/>
            <a:ext cx="7064829" cy="4667250"/>
          </a:xfrm>
        </p:spPr>
        <p:txBody>
          <a:bodyPr>
            <a:normAutofit/>
          </a:bodyPr>
          <a:lstStyle/>
          <a:p>
            <a:pPr algn="just"/>
            <a:r>
              <a:rPr lang="en-IN" sz="3200" b="1" i="1" dirty="0">
                <a:solidFill>
                  <a:schemeClr val="bg1"/>
                </a:solidFill>
              </a:rPr>
              <a:t>A Multimeter , also known as a Volt-Ohm meter , is an electronic measuring instrument that combines several measurements functions in one unit. </a:t>
            </a:r>
          </a:p>
        </p:txBody>
      </p:sp>
      <p:pic>
        <p:nvPicPr>
          <p:cNvPr id="2050" name="Picture 2" descr="Digital multimeter: HxWxD 38 x 200 x 89 mm | KAISER+KRAFT">
            <a:extLst>
              <a:ext uri="{FF2B5EF4-FFF2-40B4-BE49-F238E27FC236}">
                <a16:creationId xmlns:a16="http://schemas.microsoft.com/office/drawing/2014/main" id="{B4246608-0762-4508-8BAF-B2DF48B2D66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798" r="17782"/>
          <a:stretch/>
        </p:blipFill>
        <p:spPr bwMode="auto">
          <a:xfrm>
            <a:off x="8316686" y="459921"/>
            <a:ext cx="3706586" cy="59381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3897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62E62-F42D-41D7-BE35-ED46C7129AE0}"/>
              </a:ext>
            </a:extLst>
          </p:cNvPr>
          <p:cNvSpPr>
            <a:spLocks noGrp="1"/>
          </p:cNvSpPr>
          <p:nvPr>
            <p:ph type="title"/>
          </p:nvPr>
        </p:nvSpPr>
        <p:spPr>
          <a:xfrm>
            <a:off x="527957" y="18255"/>
            <a:ext cx="10515600" cy="1325563"/>
          </a:xfrm>
        </p:spPr>
        <p:txBody>
          <a:bodyPr>
            <a:normAutofit/>
          </a:bodyPr>
          <a:lstStyle/>
          <a:p>
            <a:pPr algn="just"/>
            <a:r>
              <a:rPr lang="en-IN" sz="5400" b="1" i="1" dirty="0">
                <a:solidFill>
                  <a:schemeClr val="bg1"/>
                </a:solidFill>
                <a:latin typeface="+mn-lt"/>
              </a:rPr>
              <a:t>Active Components</a:t>
            </a:r>
          </a:p>
        </p:txBody>
      </p:sp>
      <p:sp>
        <p:nvSpPr>
          <p:cNvPr id="3" name="Content Placeholder 2">
            <a:extLst>
              <a:ext uri="{FF2B5EF4-FFF2-40B4-BE49-F238E27FC236}">
                <a16:creationId xmlns:a16="http://schemas.microsoft.com/office/drawing/2014/main" id="{9D40AB1A-A544-4BB2-93B9-B80E1E870C1D}"/>
              </a:ext>
            </a:extLst>
          </p:cNvPr>
          <p:cNvSpPr>
            <a:spLocks noGrp="1"/>
          </p:cNvSpPr>
          <p:nvPr>
            <p:ph idx="1"/>
          </p:nvPr>
        </p:nvSpPr>
        <p:spPr>
          <a:xfrm>
            <a:off x="375557" y="1343818"/>
            <a:ext cx="11430000" cy="5154953"/>
          </a:xfrm>
        </p:spPr>
        <p:txBody>
          <a:bodyPr>
            <a:normAutofit/>
          </a:bodyPr>
          <a:lstStyle/>
          <a:p>
            <a:pPr algn="just"/>
            <a:r>
              <a:rPr lang="en-IN" sz="3600" b="1" i="1" dirty="0">
                <a:solidFill>
                  <a:schemeClr val="bg1"/>
                </a:solidFill>
              </a:rPr>
              <a:t>The electronics components which are capable of amplifying or processing an electrical signal are called as passive component.</a:t>
            </a:r>
          </a:p>
          <a:p>
            <a:pPr algn="just"/>
            <a:endParaRPr lang="en-IN" sz="3600" b="1" i="1" dirty="0">
              <a:solidFill>
                <a:schemeClr val="bg1"/>
              </a:solidFill>
            </a:endParaRPr>
          </a:p>
          <a:p>
            <a:pPr algn="just"/>
            <a:r>
              <a:rPr lang="en-IN" sz="3600" b="1" i="1" dirty="0">
                <a:solidFill>
                  <a:schemeClr val="bg1"/>
                </a:solidFill>
              </a:rPr>
              <a:t>Examples:</a:t>
            </a:r>
          </a:p>
          <a:p>
            <a:pPr algn="just"/>
            <a:r>
              <a:rPr lang="en-IN" sz="3600" b="1" i="1" dirty="0">
                <a:solidFill>
                  <a:schemeClr val="bg1"/>
                </a:solidFill>
              </a:rPr>
              <a:t>Transistors</a:t>
            </a:r>
          </a:p>
          <a:p>
            <a:pPr algn="just"/>
            <a:r>
              <a:rPr lang="en-IN" sz="3600" b="1" i="1" dirty="0">
                <a:solidFill>
                  <a:schemeClr val="bg1"/>
                </a:solidFill>
              </a:rPr>
              <a:t>Logic Gates </a:t>
            </a:r>
          </a:p>
        </p:txBody>
      </p:sp>
    </p:spTree>
    <p:extLst>
      <p:ext uri="{BB962C8B-B14F-4D97-AF65-F5344CB8AC3E}">
        <p14:creationId xmlns:p14="http://schemas.microsoft.com/office/powerpoint/2010/main" val="2384419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62E62-F42D-41D7-BE35-ED46C7129AE0}"/>
              </a:ext>
            </a:extLst>
          </p:cNvPr>
          <p:cNvSpPr>
            <a:spLocks noGrp="1"/>
          </p:cNvSpPr>
          <p:nvPr>
            <p:ph type="title"/>
          </p:nvPr>
        </p:nvSpPr>
        <p:spPr>
          <a:xfrm>
            <a:off x="119743" y="0"/>
            <a:ext cx="10515600" cy="653143"/>
          </a:xfrm>
        </p:spPr>
        <p:txBody>
          <a:bodyPr>
            <a:normAutofit fontScale="90000"/>
          </a:bodyPr>
          <a:lstStyle/>
          <a:p>
            <a:r>
              <a:rPr lang="en-IN" b="1" i="1" dirty="0">
                <a:solidFill>
                  <a:schemeClr val="bg1"/>
                </a:solidFill>
              </a:rPr>
              <a:t>Capacitor</a:t>
            </a:r>
          </a:p>
        </p:txBody>
      </p:sp>
      <p:sp>
        <p:nvSpPr>
          <p:cNvPr id="3" name="Content Placeholder 2">
            <a:extLst>
              <a:ext uri="{FF2B5EF4-FFF2-40B4-BE49-F238E27FC236}">
                <a16:creationId xmlns:a16="http://schemas.microsoft.com/office/drawing/2014/main" id="{9D40AB1A-A544-4BB2-93B9-B80E1E870C1D}"/>
              </a:ext>
            </a:extLst>
          </p:cNvPr>
          <p:cNvSpPr>
            <a:spLocks noGrp="1"/>
          </p:cNvSpPr>
          <p:nvPr>
            <p:ph idx="1"/>
          </p:nvPr>
        </p:nvSpPr>
        <p:spPr>
          <a:xfrm>
            <a:off x="119743" y="586899"/>
            <a:ext cx="12072257" cy="4351338"/>
          </a:xfrm>
        </p:spPr>
        <p:txBody>
          <a:bodyPr>
            <a:normAutofit/>
          </a:bodyPr>
          <a:lstStyle/>
          <a:p>
            <a:pPr algn="just"/>
            <a:r>
              <a:rPr lang="en-IN" b="1" i="1" dirty="0">
                <a:solidFill>
                  <a:schemeClr val="bg1"/>
                </a:solidFill>
              </a:rPr>
              <a:t>Capacitor is a passive two-terminal electrical component used to store electrical energy temporarily in an electric field.</a:t>
            </a:r>
          </a:p>
        </p:txBody>
      </p:sp>
      <p:pic>
        <p:nvPicPr>
          <p:cNvPr id="3074" name="Picture 2" descr="Factors at Play When Choosing the Right Capacitor for Your Design - Free  Online PCB CAD Library">
            <a:extLst>
              <a:ext uri="{FF2B5EF4-FFF2-40B4-BE49-F238E27FC236}">
                <a16:creationId xmlns:a16="http://schemas.microsoft.com/office/drawing/2014/main" id="{9BF5014C-86DF-4F16-855D-03E365A493C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979" t="7478" r="7512" b="5616"/>
          <a:stretch/>
        </p:blipFill>
        <p:spPr bwMode="auto">
          <a:xfrm>
            <a:off x="4991100" y="1674674"/>
            <a:ext cx="7200900" cy="482262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FA889C-50FC-47FD-BB27-E970A31C5BF4}"/>
              </a:ext>
            </a:extLst>
          </p:cNvPr>
          <p:cNvSpPr txBox="1"/>
          <p:nvPr/>
        </p:nvSpPr>
        <p:spPr>
          <a:xfrm>
            <a:off x="119742" y="1674674"/>
            <a:ext cx="4746171" cy="3539430"/>
          </a:xfrm>
          <a:prstGeom prst="rect">
            <a:avLst/>
          </a:prstGeom>
          <a:noFill/>
        </p:spPr>
        <p:txBody>
          <a:bodyPr wrap="square">
            <a:spAutoFit/>
          </a:bodyPr>
          <a:lstStyle/>
          <a:p>
            <a:pPr marL="285750" indent="-285750" algn="just">
              <a:buFont typeface="Arial" panose="020B0604020202020204" pitchFamily="34" charset="0"/>
              <a:buChar char="•"/>
            </a:pPr>
            <a:r>
              <a:rPr lang="en-IN" sz="2800" b="1" i="1" dirty="0">
                <a:solidFill>
                  <a:schemeClr val="bg1"/>
                </a:solidFill>
              </a:rPr>
              <a:t>Capacitors come in several different varieties, the two most common being ceramic disk and electrolytic. The amount of capacitance of a given capacitor is usually measured in microfarads , abbreviated </a:t>
            </a:r>
            <a:r>
              <a:rPr lang="en-IN" sz="2800" b="1" i="1" dirty="0">
                <a:solidFill>
                  <a:schemeClr val="bg1"/>
                </a:solidFill>
                <a:sym typeface="Symbol" panose="05050102010706020507" pitchFamily="18" charset="2"/>
              </a:rPr>
              <a:t>F.</a:t>
            </a:r>
            <a:endParaRPr lang="en-IN" sz="2800" b="1" i="1" dirty="0">
              <a:solidFill>
                <a:schemeClr val="bg1"/>
              </a:solidFill>
            </a:endParaRPr>
          </a:p>
        </p:txBody>
      </p:sp>
    </p:spTree>
    <p:extLst>
      <p:ext uri="{BB962C8B-B14F-4D97-AF65-F5344CB8AC3E}">
        <p14:creationId xmlns:p14="http://schemas.microsoft.com/office/powerpoint/2010/main" val="39324755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872</TotalTime>
  <Words>1334</Words>
  <Application>Microsoft Office PowerPoint</Application>
  <PresentationFormat>Widescreen</PresentationFormat>
  <Paragraphs>89</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Calibri </vt:lpstr>
      <vt:lpstr>Calibri Light</vt:lpstr>
      <vt:lpstr>Times New Roman</vt:lpstr>
      <vt:lpstr>Office Theme</vt:lpstr>
      <vt:lpstr>Introduction to Electronics and Communication (BESCK204C)</vt:lpstr>
      <vt:lpstr>What is electronics?</vt:lpstr>
      <vt:lpstr>PowerPoint Presentation</vt:lpstr>
      <vt:lpstr>PowerPoint Presentation</vt:lpstr>
      <vt:lpstr>PowerPoint Presentation</vt:lpstr>
      <vt:lpstr>Integrated Circuits</vt:lpstr>
      <vt:lpstr>Multimeter/ Ohmmeter</vt:lpstr>
      <vt:lpstr>Active Components</vt:lpstr>
      <vt:lpstr>Capacitor</vt:lpstr>
      <vt:lpstr>PowerPoint Presentation</vt:lpstr>
      <vt:lpstr>Resistor</vt:lpstr>
      <vt:lpstr>Diode </vt:lpstr>
      <vt:lpstr>Light Emitting Diodes</vt:lpstr>
      <vt:lpstr>Transistor</vt:lpstr>
      <vt:lpstr>Semi conductors</vt:lpstr>
      <vt:lpstr>Conductors</vt:lpstr>
      <vt:lpstr>Amplifier</vt:lpstr>
      <vt:lpstr>PowerPoint Presentation</vt:lpstr>
      <vt:lpstr>PowerPoint Presentation</vt:lpstr>
      <vt:lpstr>Application of Electronics</vt:lpstr>
      <vt:lpstr>Syllabus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Madhushree</dc:creator>
  <cp:lastModifiedBy>Madhushree</cp:lastModifiedBy>
  <cp:revision>81</cp:revision>
  <dcterms:created xsi:type="dcterms:W3CDTF">2023-05-24T15:57:21Z</dcterms:created>
  <dcterms:modified xsi:type="dcterms:W3CDTF">2023-05-29T06:22:50Z</dcterms:modified>
</cp:coreProperties>
</file>

<file path=docProps/thumbnail.jpeg>
</file>